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9"/>
  </p:notesMasterIdLst>
  <p:handoutMasterIdLst>
    <p:handoutMasterId r:id="rId160"/>
  </p:handoutMasterIdLst>
  <p:sldIdLst>
    <p:sldId id="256" r:id="rId2"/>
    <p:sldId id="522" r:id="rId3"/>
    <p:sldId id="523" r:id="rId4"/>
    <p:sldId id="524" r:id="rId5"/>
    <p:sldId id="258" r:id="rId6"/>
    <p:sldId id="488" r:id="rId7"/>
    <p:sldId id="269" r:id="rId8"/>
    <p:sldId id="473" r:id="rId9"/>
    <p:sldId id="270" r:id="rId10"/>
    <p:sldId id="271" r:id="rId11"/>
    <p:sldId id="272" r:id="rId12"/>
    <p:sldId id="273" r:id="rId13"/>
    <p:sldId id="274" r:id="rId14"/>
    <p:sldId id="275" r:id="rId15"/>
    <p:sldId id="465" r:id="rId16"/>
    <p:sldId id="525" r:id="rId17"/>
    <p:sldId id="526" r:id="rId18"/>
    <p:sldId id="531" r:id="rId19"/>
    <p:sldId id="527" r:id="rId20"/>
    <p:sldId id="528" r:id="rId21"/>
    <p:sldId id="530" r:id="rId22"/>
    <p:sldId id="532" r:id="rId23"/>
    <p:sldId id="533" r:id="rId24"/>
    <p:sldId id="534" r:id="rId25"/>
    <p:sldId id="535" r:id="rId26"/>
    <p:sldId id="283" r:id="rId27"/>
    <p:sldId id="541" r:id="rId28"/>
    <p:sldId id="542" r:id="rId29"/>
    <p:sldId id="318" r:id="rId30"/>
    <p:sldId id="320" r:id="rId31"/>
    <p:sldId id="322" r:id="rId32"/>
    <p:sldId id="324" r:id="rId33"/>
    <p:sldId id="325" r:id="rId34"/>
    <p:sldId id="328" r:id="rId35"/>
    <p:sldId id="475" r:id="rId36"/>
    <p:sldId id="476" r:id="rId37"/>
    <p:sldId id="477" r:id="rId38"/>
    <p:sldId id="521" r:id="rId39"/>
    <p:sldId id="478" r:id="rId40"/>
    <p:sldId id="479" r:id="rId41"/>
    <p:sldId id="329" r:id="rId42"/>
    <p:sldId id="330" r:id="rId43"/>
    <p:sldId id="489" r:id="rId44"/>
    <p:sldId id="331" r:id="rId45"/>
    <p:sldId id="386" r:id="rId46"/>
    <p:sldId id="342" r:id="rId47"/>
    <p:sldId id="343" r:id="rId48"/>
    <p:sldId id="344" r:id="rId49"/>
    <p:sldId id="387" r:id="rId50"/>
    <p:sldId id="345" r:id="rId51"/>
    <p:sldId id="388" r:id="rId52"/>
    <p:sldId id="346" r:id="rId53"/>
    <p:sldId id="347" r:id="rId54"/>
    <p:sldId id="348" r:id="rId55"/>
    <p:sldId id="490" r:id="rId56"/>
    <p:sldId id="389" r:id="rId57"/>
    <p:sldId id="349" r:id="rId58"/>
    <p:sldId id="350" r:id="rId59"/>
    <p:sldId id="390" r:id="rId60"/>
    <p:sldId id="351" r:id="rId61"/>
    <p:sldId id="392" r:id="rId62"/>
    <p:sldId id="395" r:id="rId63"/>
    <p:sldId id="456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506" r:id="rId77"/>
    <p:sldId id="396" r:id="rId78"/>
    <p:sldId id="352" r:id="rId79"/>
    <p:sldId id="491" r:id="rId80"/>
    <p:sldId id="457" r:id="rId81"/>
    <p:sldId id="492" r:id="rId82"/>
    <p:sldId id="458" r:id="rId83"/>
    <p:sldId id="459" r:id="rId84"/>
    <p:sldId id="493" r:id="rId85"/>
    <p:sldId id="536" r:id="rId86"/>
    <p:sldId id="399" r:id="rId87"/>
    <p:sldId id="441" r:id="rId88"/>
    <p:sldId id="460" r:id="rId89"/>
    <p:sldId id="361" r:id="rId90"/>
    <p:sldId id="362" r:id="rId91"/>
    <p:sldId id="422" r:id="rId92"/>
    <p:sldId id="412" r:id="rId93"/>
    <p:sldId id="413" r:id="rId94"/>
    <p:sldId id="415" r:id="rId95"/>
    <p:sldId id="416" r:id="rId96"/>
    <p:sldId id="363" r:id="rId97"/>
    <p:sldId id="417" r:id="rId98"/>
    <p:sldId id="418" r:id="rId99"/>
    <p:sldId id="419" r:id="rId100"/>
    <p:sldId id="364" r:id="rId101"/>
    <p:sldId id="365" r:id="rId102"/>
    <p:sldId id="370" r:id="rId103"/>
    <p:sldId id="423" r:id="rId104"/>
    <p:sldId id="425" r:id="rId105"/>
    <p:sldId id="424" r:id="rId106"/>
    <p:sldId id="482" r:id="rId107"/>
    <p:sldId id="483" r:id="rId108"/>
    <p:sldId id="484" r:id="rId109"/>
    <p:sldId id="507" r:id="rId110"/>
    <p:sldId id="508" r:id="rId111"/>
    <p:sldId id="509" r:id="rId112"/>
    <p:sldId id="510" r:id="rId113"/>
    <p:sldId id="511" r:id="rId114"/>
    <p:sldId id="512" r:id="rId115"/>
    <p:sldId id="513" r:id="rId116"/>
    <p:sldId id="514" r:id="rId117"/>
    <p:sldId id="515" r:id="rId118"/>
    <p:sldId id="540" r:id="rId119"/>
    <p:sldId id="539" r:id="rId120"/>
    <p:sldId id="371" r:id="rId121"/>
    <p:sldId id="485" r:id="rId122"/>
    <p:sldId id="372" r:id="rId123"/>
    <p:sldId id="373" r:id="rId124"/>
    <p:sldId id="374" r:id="rId125"/>
    <p:sldId id="375" r:id="rId126"/>
    <p:sldId id="376" r:id="rId127"/>
    <p:sldId id="430" r:id="rId128"/>
    <p:sldId id="431" r:id="rId129"/>
    <p:sldId id="486" r:id="rId130"/>
    <p:sldId id="426" r:id="rId131"/>
    <p:sldId id="427" r:id="rId132"/>
    <p:sldId id="428" r:id="rId133"/>
    <p:sldId id="429" r:id="rId134"/>
    <p:sldId id="377" r:id="rId135"/>
    <p:sldId id="437" r:id="rId136"/>
    <p:sldId id="438" r:id="rId137"/>
    <p:sldId id="439" r:id="rId138"/>
    <p:sldId id="440" r:id="rId139"/>
    <p:sldId id="378" r:id="rId140"/>
    <p:sldId id="379" r:id="rId141"/>
    <p:sldId id="537" r:id="rId142"/>
    <p:sldId id="538" r:id="rId143"/>
    <p:sldId id="384" r:id="rId144"/>
    <p:sldId id="443" r:id="rId145"/>
    <p:sldId id="444" r:id="rId146"/>
    <p:sldId id="445" r:id="rId147"/>
    <p:sldId id="446" r:id="rId148"/>
    <p:sldId id="385" r:id="rId149"/>
    <p:sldId id="447" r:id="rId150"/>
    <p:sldId id="448" r:id="rId151"/>
    <p:sldId id="449" r:id="rId152"/>
    <p:sldId id="516" r:id="rId153"/>
    <p:sldId id="517" r:id="rId154"/>
    <p:sldId id="518" r:id="rId155"/>
    <p:sldId id="519" r:id="rId156"/>
    <p:sldId id="520" r:id="rId157"/>
    <p:sldId id="487" r:id="rId158"/>
  </p:sldIdLst>
  <p:sldSz cx="9144000" cy="6858000" type="screen4x3"/>
  <p:notesSz cx="6662738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84"/>
      </p:cViewPr>
      <p:guideLst>
        <p:guide orient="horz" pos="3120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FE5D7-749E-4868-8EE9-38F4D37F01B8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77401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A175F-F675-462B-9CD3-4223128F2C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6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774010" y="0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55A8-D5CF-4CB6-A127-D1933B95FA4A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55663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66274" y="4705350"/>
            <a:ext cx="533019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774010" y="9408981"/>
            <a:ext cx="2887186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17949-EA51-4397-99D6-3B2F4099EE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7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00512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8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6259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6368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87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737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330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7475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2829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294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01452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397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40517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499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5512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2947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593316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3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590101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28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909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1209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8909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13210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2955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9666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472663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49653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7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77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 txBox="1">
            <a:spLocks noChangeArrowheads="1"/>
          </p:cNvSpPr>
          <p:nvPr/>
        </p:nvSpPr>
        <p:spPr bwMode="auto">
          <a:xfrm>
            <a:off x="1157095" y="951624"/>
            <a:ext cx="4348549" cy="342849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ko-KR" altLang="en-US"/>
          </a:p>
        </p:txBody>
      </p:sp>
      <p:sp>
        <p:nvSpPr>
          <p:cNvPr id="90115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1031172" y="4712521"/>
            <a:ext cx="4605992" cy="3805022"/>
          </a:xfrm>
          <a:noFill/>
          <a:ln/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4762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508347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29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85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44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18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29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39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34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33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16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8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27214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47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95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2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918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06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05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29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989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245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3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059865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679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70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339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5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363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3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1379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8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7949-EA51-4397-99D6-3B2F4099EE7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5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/>
        </p:nvSpPr>
        <p:spPr bwMode="white">
          <a:xfrm>
            <a:off x="0" y="0"/>
            <a:ext cx="9144000" cy="3279775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32"/>
          <p:cNvSpPr>
            <a:spLocks/>
          </p:cNvSpPr>
          <p:nvPr/>
        </p:nvSpPr>
        <p:spPr bwMode="gray">
          <a:xfrm>
            <a:off x="1285852" y="2000240"/>
            <a:ext cx="7859737" cy="1271598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4134" y="573"/>
              </a:cxn>
              <a:cxn ang="0">
                <a:pos x="4134" y="1"/>
              </a:cxn>
              <a:cxn ang="0">
                <a:pos x="322" y="0"/>
              </a:cxn>
              <a:cxn ang="0">
                <a:pos x="0" y="573"/>
              </a:cxn>
            </a:cxnLst>
            <a:rect l="0" t="0" r="r" b="b"/>
            <a:pathLst>
              <a:path w="4134" h="573">
                <a:moveTo>
                  <a:pt x="0" y="573"/>
                </a:moveTo>
                <a:lnTo>
                  <a:pt x="4134" y="573"/>
                </a:lnTo>
                <a:lnTo>
                  <a:pt x="4134" y="1"/>
                </a:lnTo>
                <a:lnTo>
                  <a:pt x="322" y="0"/>
                </a:lnTo>
                <a:lnTo>
                  <a:pt x="0" y="573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12549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reeform 33"/>
          <p:cNvSpPr>
            <a:spLocks/>
          </p:cNvSpPr>
          <p:nvPr/>
        </p:nvSpPr>
        <p:spPr bwMode="invGray">
          <a:xfrm>
            <a:off x="-6350" y="3273425"/>
            <a:ext cx="1292202" cy="454018"/>
          </a:xfrm>
          <a:custGeom>
            <a:avLst/>
            <a:gdLst>
              <a:gd name="connsiteX0" fmla="*/ 0 w 10000"/>
              <a:gd name="connsiteY0" fmla="*/ 0 h 9965"/>
              <a:gd name="connsiteX1" fmla="*/ 10000 w 10000"/>
              <a:gd name="connsiteY1" fmla="*/ 0 h 9965"/>
              <a:gd name="connsiteX2" fmla="*/ 8341 w 10000"/>
              <a:gd name="connsiteY2" fmla="*/ 9686 h 9965"/>
              <a:gd name="connsiteX3" fmla="*/ 0 w 10000"/>
              <a:gd name="connsiteY3" fmla="*/ 9965 h 9965"/>
              <a:gd name="connsiteX4" fmla="*/ 0 w 10000"/>
              <a:gd name="connsiteY4" fmla="*/ 0 h 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65">
                <a:moveTo>
                  <a:pt x="0" y="0"/>
                </a:moveTo>
                <a:lnTo>
                  <a:pt x="10000" y="0"/>
                </a:lnTo>
                <a:lnTo>
                  <a:pt x="8341" y="9686"/>
                </a:lnTo>
                <a:lnTo>
                  <a:pt x="0" y="99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670" y="2285992"/>
            <a:ext cx="6715140" cy="685800"/>
          </a:xfrm>
        </p:spPr>
        <p:txBody>
          <a:bodyPr/>
          <a:lstStyle>
            <a:lvl1pPr algn="ctr">
              <a:defRPr sz="4400"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638800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2738" y="227013"/>
            <a:ext cx="2068512" cy="6170612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53138" cy="61706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324600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3174" y="227013"/>
            <a:ext cx="6500826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60" y="71414"/>
            <a:ext cx="625794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0" y="1500174"/>
            <a:ext cx="9144000" cy="53578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1"/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1026" name="Object 19"/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Image" r:id="rId15" imgW="7949206" imgH="5320635" progId="">
                  <p:embed/>
                </p:oleObj>
              </mc:Choice>
              <mc:Fallback>
                <p:oleObj name="Image" r:id="rId15" imgW="7949206" imgH="5320635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5" name="Freeform 21"/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46" name="Freeform 22"/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굴림" charset="-127"/>
              </a:defRPr>
            </a:lvl1pPr>
          </a:lstStyle>
          <a:p>
            <a:fld id="{ED16AAFA-4550-424F-9D6C-ADABFCF9C3D7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굴림" charset="-127"/>
              </a:defRPr>
            </a:lvl1pPr>
          </a:lstStyle>
          <a:p>
            <a:endParaRPr lang="ko-KR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굴림" charset="-127"/>
              </a:defRPr>
            </a:lvl1pPr>
          </a:lstStyle>
          <a:p>
            <a:fld id="{7CEC74C1-0EC0-40F1-AA0B-9171B5E2F1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 i="0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omcat.apache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olly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 접근성과 웹 표준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5804" y="1571612"/>
            <a:ext cx="8229600" cy="21240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XML(</a:t>
            </a:r>
            <a:r>
              <a:rPr lang="en-US" altLang="ko-KR" sz="1800" dirty="0" err="1" smtClean="0"/>
              <a:t>eXtensible</a:t>
            </a:r>
            <a:r>
              <a:rPr lang="en-US" altLang="ko-KR" sz="1800" dirty="0" smtClean="0"/>
              <a:t> Makeup Language)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1996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W3C(World Wide Web Consortium)</a:t>
            </a:r>
            <a:r>
              <a:rPr lang="ko-KR" altLang="en-US" sz="1800" dirty="0" smtClean="0"/>
              <a:t>에서 제안한 것으로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웹에서 구조화된 문서를 전송할 수 있도록 설계된 표준화된 텍스트 형식으로 순수 데이터 포맷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XML</a:t>
            </a:r>
            <a:r>
              <a:rPr lang="ko-KR" altLang="en-US" sz="1800" dirty="0" smtClean="0"/>
              <a:t>은 인터넷에서 기존에 사용하던 </a:t>
            </a:r>
            <a:r>
              <a:rPr lang="en-US" altLang="ko-KR" sz="1800" dirty="0" smtClean="0"/>
              <a:t>HTML</a:t>
            </a:r>
            <a:r>
              <a:rPr lang="ko-KR" altLang="en-US" sz="1800" dirty="0" smtClean="0"/>
              <a:t>의 한계를 극복하고 </a:t>
            </a:r>
            <a:r>
              <a:rPr lang="en-US" altLang="ko-KR" sz="1800" dirty="0" smtClean="0"/>
              <a:t>SGML</a:t>
            </a:r>
            <a:r>
              <a:rPr lang="ko-KR" altLang="en-US" sz="1800" dirty="0" smtClean="0"/>
              <a:t>의 복잡함을 해결하는 방안으로 </a:t>
            </a:r>
            <a:r>
              <a:rPr lang="en-US" altLang="ko-KR" sz="1800" dirty="0" smtClean="0"/>
              <a:t>HTML</a:t>
            </a:r>
            <a:r>
              <a:rPr lang="ko-KR" altLang="en-US" sz="1800" dirty="0" smtClean="0"/>
              <a:t>에 담겨져 있는 형식적 요소를 완전히 배제하는 방식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 smtClean="0"/>
          </a:p>
        </p:txBody>
      </p:sp>
      <p:pic>
        <p:nvPicPr>
          <p:cNvPr id="5" name="그림 4" descr="xm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577" y="3643314"/>
            <a:ext cx="7710513" cy="3016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smtClean="0"/>
              <a:t>테이블 제목 및 요약문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&lt;caption&gt;</a:t>
            </a:r>
            <a:r>
              <a:rPr lang="ko-KR" altLang="en-US" smtClean="0"/>
              <a:t>요소와</a:t>
            </a:r>
            <a:r>
              <a:rPr lang="en-US" altLang="ko-KR" smtClean="0"/>
              <a:t> summary</a:t>
            </a:r>
            <a:r>
              <a:rPr lang="ko-KR" altLang="en-US" smtClean="0"/>
              <a:t>속성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2492896"/>
            <a:ext cx="8229600" cy="328614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접근성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높은 테이블 데이터를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마크업할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때 테이블의 제목 및 테이블 데이터의 내용을 요약해서 알려줄 수 있는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사용하는 것이 좋습니다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요소에는 테이블의 내용을 대표할 수 있는 제목을 삽입하고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summary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속성에는 간단한 제목보다 테이블의 내용이 무엇인지를 설명해서 시각적으로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이블 접근이 쉽지 않은 사용자가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내용을 듣고 해당 테이블의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파악한 후 건너뛸 것인지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탐색할 것인지를 선택할 수 있도록 해야 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smtClean="0"/>
              <a:t>테이블 제목 및 요약문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&lt;caption&gt;</a:t>
            </a:r>
            <a:r>
              <a:rPr lang="ko-KR" altLang="en-US" smtClean="0"/>
              <a:t>요소와</a:t>
            </a:r>
            <a:r>
              <a:rPr lang="en-US" altLang="ko-KR" smtClean="0"/>
              <a:t> summary</a:t>
            </a:r>
            <a:r>
              <a:rPr lang="ko-KR" altLang="en-US" smtClean="0"/>
              <a:t>속성</a:t>
            </a:r>
            <a:endParaRPr lang="ko-KR" altLang="en-US"/>
          </a:p>
        </p:txBody>
      </p:sp>
      <p:grpSp>
        <p:nvGrpSpPr>
          <p:cNvPr id="3" name="그룹 10"/>
          <p:cNvGrpSpPr/>
          <p:nvPr/>
        </p:nvGrpSpPr>
        <p:grpSpPr>
          <a:xfrm>
            <a:off x="500034" y="3786192"/>
            <a:ext cx="8358246" cy="1785948"/>
            <a:chOff x="500034" y="4197369"/>
            <a:chExt cx="8358246" cy="717204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500034" y="4197369"/>
              <a:ext cx="8286808" cy="717204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910" y="4254745"/>
              <a:ext cx="8215370" cy="48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&lt;table border="1" 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summary=“Apple</a:t>
              </a:r>
              <a:r>
                <a:rPr lang="ko-KR" altLang="en-US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의 스마트 기기 정보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&lt;caption&gt;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iPhone</a:t>
              </a:r>
              <a:r>
                <a:rPr lang="ko-KR" altLang="en-US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과 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iPad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&lt;/caption&gt;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......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&lt;/table&gt;</a:t>
              </a: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485804" y="2857496"/>
            <a:ext cx="8229600" cy="78581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summary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속성의 사용 형식은 다음과 같습니다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dirty="0" smtClean="0"/>
              <a:t>행 그룹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thead</a:t>
            </a:r>
            <a:r>
              <a:rPr lang="en-US" altLang="ko-KR" dirty="0" smtClean="0"/>
              <a:t>&gt;,&lt;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&gt;,&lt;</a:t>
            </a:r>
            <a:r>
              <a:rPr lang="en-US" altLang="ko-KR" dirty="0" err="1" smtClean="0"/>
              <a:t>tbody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85804" y="2357430"/>
            <a:ext cx="8229600" cy="2500330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행을 논리적으로 구성할 때 헤더 행은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요소로부터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행은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요소로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본문 행은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사용할 수 있습니다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 그룹화 요소의 선언 순서는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순이고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테이블에서 한 번만 사용할 수 있습니다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행으로 지정된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요소에는 반드시 제목 셀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이용해서 해당 영역이 테이블의 헤더 영역임을 지정해야만 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857760"/>
            <a:ext cx="8286808" cy="1571636"/>
            <a:chOff x="500034" y="2305547"/>
            <a:chExt cx="8286808" cy="2690543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2305547"/>
              <a:ext cx="8286808" cy="2690543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910" y="2390500"/>
              <a:ext cx="7929618" cy="2529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&lt;table border="1"&gt;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&lt;thead&gt;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&lt;tr&gt;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헤더 행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&lt;/tr&gt;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&lt;/thead&gt;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&lt;tfoot&gt;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&lt;tr&gt;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푸터 행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&lt;/tr&gt;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&lt;/tfoot&gt;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&lt;tbody&gt;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&lt;tr&gt;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본문 행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&lt;/tr&gt;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&lt;/tbody&gt;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&lt;/table&gt;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6138" y="2252663"/>
            <a:ext cx="23717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(table3.html)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'UTF-8'&gt;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 rules="groups" summary="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가진 애플의 스마트 기기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&lt;caption&gt;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애플 제품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&lt;/caption&gt;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합계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"&gt;2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scope="row"&gt;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&lt;td&gt;iPad2&lt;/td&gt;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scope="row"&gt;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4S&lt;/td&gt;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dirty="0" smtClean="0"/>
              <a:t>행 그룹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&gt;, &lt;col&gt;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85804" y="2357430"/>
            <a:ext cx="8229600" cy="414340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 표의 열을 그룹화하기 위한 요소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table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혹은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caption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바로 뒤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thead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0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tbody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요소보다 앞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 지정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20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endParaRPr lang="en-US" altLang="ko-KR" sz="20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열의 구조적인 그룹화하기 위해 사용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열을 그룹화하여 공통 속성 및 스타일을 적용하기 사용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class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지정하여 스타일을 공유할 수 있음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IE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대부분의 스타일 지정이 가능하지만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Firefox, Chrome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등에서는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border, background, width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가능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9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dirty="0" smtClean="0"/>
              <a:t>행 그룹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&gt;, &lt;col&gt;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49619" r="55180" b="35920"/>
          <a:stretch/>
        </p:blipFill>
        <p:spPr bwMode="auto">
          <a:xfrm>
            <a:off x="1487614" y="3065928"/>
            <a:ext cx="5688632" cy="139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5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dirty="0" smtClean="0"/>
              <a:t>행 그룹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&gt;, &lt;col&gt;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2" t="17764" r="23727" b="31973"/>
          <a:stretch/>
        </p:blipFill>
        <p:spPr bwMode="auto">
          <a:xfrm>
            <a:off x="899592" y="1852788"/>
            <a:ext cx="4309515" cy="483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2" t="69745" r="28937" b="3744"/>
          <a:stretch/>
        </p:blipFill>
        <p:spPr bwMode="auto">
          <a:xfrm>
            <a:off x="5364088" y="1988840"/>
            <a:ext cx="3475797" cy="255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8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dirty="0" smtClean="0"/>
              <a:t>행 그룹 요소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&gt;, &lt;col&gt;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2821" r="22496" b="51578"/>
          <a:stretch/>
        </p:blipFill>
        <p:spPr bwMode="auto">
          <a:xfrm>
            <a:off x="1839685" y="2780928"/>
            <a:ext cx="5464630" cy="250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8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5804" y="1500174"/>
            <a:ext cx="8086724" cy="17859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W3C(</a:t>
            </a:r>
            <a:r>
              <a:rPr lang="ko-KR" altLang="en-US" sz="1800" dirty="0" smtClean="0"/>
              <a:t>웹 기술 개발을 관장하는 조직 </a:t>
            </a:r>
            <a:r>
              <a:rPr lang="en-US" altLang="ko-KR" sz="1800" dirty="0" smtClean="0"/>
              <a:t>– </a:t>
            </a:r>
            <a:r>
              <a:rPr lang="en-US" altLang="ko-KR" sz="1800" dirty="0" smtClean="0">
                <a:hlinkClick r:id="rId2"/>
              </a:rPr>
              <a:t>www.w3.org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에서는 </a:t>
            </a:r>
            <a:r>
              <a:rPr lang="en-US" altLang="ko-KR" sz="1800" dirty="0" smtClean="0"/>
              <a:t>XHTML(</a:t>
            </a:r>
            <a:r>
              <a:rPr lang="en-US" altLang="ko-KR" sz="1800" dirty="0" err="1" smtClean="0"/>
              <a:t>eXtensible</a:t>
            </a:r>
            <a:r>
              <a:rPr lang="en-US" altLang="ko-KR" sz="1800" dirty="0" smtClean="0"/>
              <a:t> Hypertext Markup Language)</a:t>
            </a:r>
            <a:r>
              <a:rPr lang="ko-KR" altLang="en-US" sz="1800" dirty="0" smtClean="0"/>
              <a:t>을‘</a:t>
            </a:r>
            <a:r>
              <a:rPr lang="en-US" altLang="ko-KR" sz="1800" dirty="0" smtClean="0"/>
              <a:t>XML </a:t>
            </a:r>
            <a:r>
              <a:rPr lang="ko-KR" altLang="en-US" sz="1800" dirty="0" smtClean="0"/>
              <a:t>응용으로서의 </a:t>
            </a:r>
            <a:r>
              <a:rPr lang="en-US" altLang="ko-KR" sz="1800" dirty="0" smtClean="0"/>
              <a:t>HTML4</a:t>
            </a:r>
            <a:r>
              <a:rPr lang="ko-KR" altLang="en-US" sz="1800" dirty="0" smtClean="0"/>
              <a:t>를 다시 공식화한 것’이라고 정의하고 있습니다</a:t>
            </a:r>
            <a:r>
              <a:rPr lang="en-US" altLang="ko-KR" sz="1800" dirty="0" smtClean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W3C</a:t>
            </a:r>
            <a:r>
              <a:rPr lang="ko-KR" altLang="en-US" sz="1800" dirty="0" smtClean="0"/>
              <a:t>는 좀 더 원활하게 기계적으로 처리하도록 </a:t>
            </a:r>
            <a:r>
              <a:rPr lang="en-US" altLang="ko-KR" sz="1800" dirty="0" smtClean="0"/>
              <a:t>XML</a:t>
            </a:r>
            <a:r>
              <a:rPr lang="ko-KR" altLang="en-US" sz="1800" dirty="0" smtClean="0"/>
              <a:t>의 형식을 빌어 </a:t>
            </a:r>
            <a:r>
              <a:rPr lang="en-US" altLang="ko-KR" sz="1800" dirty="0" smtClean="0"/>
              <a:t>HTML 4.01</a:t>
            </a:r>
            <a:r>
              <a:rPr lang="ko-KR" altLang="en-US" sz="1800" dirty="0" smtClean="0"/>
              <a:t>를 재정의하게 되는</a:t>
            </a:r>
            <a:r>
              <a:rPr lang="ko-KR" altLang="en-US" sz="1800" dirty="0"/>
              <a:t>데</a:t>
            </a:r>
            <a:r>
              <a:rPr lang="ko-KR" altLang="en-US" sz="1800" dirty="0" smtClean="0"/>
              <a:t> 이것이 바로 </a:t>
            </a:r>
            <a:r>
              <a:rPr lang="en-US" altLang="ko-KR" sz="1800" dirty="0" smtClean="0"/>
              <a:t>XHTML </a:t>
            </a:r>
            <a:r>
              <a:rPr lang="ko-KR" altLang="en-US" sz="1800" dirty="0" smtClean="0"/>
              <a:t>입니다</a:t>
            </a:r>
            <a:r>
              <a:rPr lang="en-US" altLang="ko-KR" sz="1800" dirty="0" smtClean="0"/>
              <a:t>. </a:t>
            </a:r>
          </a:p>
        </p:txBody>
      </p:sp>
      <p:pic>
        <p:nvPicPr>
          <p:cNvPr id="6" name="그림 5" descr="xhtm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786" y="3286124"/>
            <a:ext cx="7715272" cy="341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/>
              <a:t>행 그룹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(table4.html)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charset="utf-8"&gt;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더 하임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&lt;style&gt;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td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border: 1px solid black;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margin-left: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padding: 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border: 1px solid black;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margin-right: 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padding: 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width: 120px;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&lt;/style&gt;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0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/>
              <a:t>행 그룹 요소</a:t>
            </a:r>
            <a:r>
              <a:rPr lang="en-US" altLang="ko-KR" dirty="0"/>
              <a:t>(table4.html)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&lt;div align="center"&gt;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&lt;h2&gt;The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heim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객실 소개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&lt;/h2&gt;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&lt;table summary="4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인실과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인실이 있으며 기본은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만원입니다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&lt;caption&gt;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Room Service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&lt;/caption&gt;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&lt;col&gt;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&lt;col style="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background:yellow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span="2" style="background:#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ffc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;"&gt; 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종류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가격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부대시설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0475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/>
              <a:t>행 그룹 요소</a:t>
            </a:r>
            <a:r>
              <a:rPr lang="en-US" altLang="ko-KR" dirty="0"/>
              <a:t>(table4.html)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20888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스탠다드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싱글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="2"&gt;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스탠다드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온돌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&lt;td&gt;4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764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/>
              <a:t>행 그룹 요소</a:t>
            </a:r>
            <a:r>
              <a:rPr lang="en-US" altLang="ko-KR" dirty="0"/>
              <a:t>(table4.html)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20888"/>
            <a:ext cx="8280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로얄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스위트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&lt;td&gt;2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&lt;td&gt;1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인당 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30,000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&lt;td&gt;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인터넷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TV, </a:t>
            </a:r>
            <a:r>
              <a:rPr lang="ko-KR" altLang="en-US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테라스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&lt;/table&gt;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&lt;/div&gt;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890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 재생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292895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&lt;embed&gt;, &lt;object&gt;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이용해서 삽입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mbed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사용하기는 쉽지만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태그가 아니고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사용이 복잡하지만 다양한 미디어를 넣을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mbed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형식</a:t>
            </a:r>
            <a:endParaRPr lang="en-US" altLang="ko-KR" sz="20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&lt;embed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미디어 파일 경로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[width=“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height=“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”]&gt;</a:t>
            </a:r>
          </a:p>
        </p:txBody>
      </p:sp>
    </p:spTree>
    <p:extLst>
      <p:ext uri="{BB962C8B-B14F-4D97-AF65-F5344CB8AC3E}">
        <p14:creationId xmlns:p14="http://schemas.microsoft.com/office/powerpoint/2010/main" val="41401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 재생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5184576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object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기본 형식</a:t>
            </a:r>
            <a:endParaRPr lang="en-US" altLang="ko-KR" sz="16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&lt;object [width=“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height=“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”]&gt;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name=“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value=“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”&gt;&lt;/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&lt;/object&gt;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종류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filename: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파일명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utosize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플레이어의 크기 고정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autoStart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자동 재생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autoRewind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재생 종료 후 자동 되감기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clickToPlay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지정하면 재생 버튼을 클릭해서 재생하고 재생 버튼을 한번 더 누르면 중지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nabled: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 버튼 사용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showTracker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재생되는 상황을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트래커에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슬라이드로 보여줄 것인지를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enableTracker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슬라이드 바 사용 여부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nableContextMenu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 오른쪽 버튼 메뉴 사용 여부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showStatusBar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상태 표시줄 표시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showConrols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 표시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showAudioControls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볼륨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조정저기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표시 여부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showCaptioning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캡션 창 표시 여부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mute: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 소거 여부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showDisplay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저작권이나 만든 이 등의 저작권 표시여부 설정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9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 재생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r="58837" b="47228"/>
          <a:stretch/>
        </p:blipFill>
        <p:spPr bwMode="auto">
          <a:xfrm>
            <a:off x="2411760" y="1268761"/>
            <a:ext cx="501858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7958" r="59541" b="50463"/>
          <a:stretch/>
        </p:blipFill>
        <p:spPr bwMode="auto">
          <a:xfrm>
            <a:off x="2516695" y="3722983"/>
            <a:ext cx="4808715" cy="300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1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</a:t>
            </a:r>
            <a:r>
              <a:rPr lang="en-US" altLang="ko-KR" dirty="0" smtClean="0"/>
              <a:t>(embed.html)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5184576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charset = "UTF-8"&gt;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MultiMedia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&lt;embed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="IPhone3G.mov" width="500" height="300"&gt; &lt;/embed&gt;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1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</a:t>
            </a:r>
            <a:r>
              <a:rPr lang="en-US" altLang="ko-KR" dirty="0" smtClean="0"/>
              <a:t>(object.html)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5184576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charset = "UTF-8"&gt;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MultiMedia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n-US" altLang="ko-KR" sz="1400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&lt;OBJECT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classid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="clsid:22D6F312-B0F6-11D0-94AB-0080C74C7E95" width="300"&gt;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&lt;PARAM NAME="Filename" VALUE="ButtonEffect.wav"&gt;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ClickToPlay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AutoSize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AutoStart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ShowControls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ShowAudioControls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ShowDisplay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ShowTracker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5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멀티미디어</a:t>
            </a:r>
            <a:r>
              <a:rPr lang="en-US" altLang="ko-KR" dirty="0" smtClean="0"/>
              <a:t>(object.html)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5184576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ShowStatusBar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EnableContextMenu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ShowPositionControls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ShowCaptioning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AutoRewind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name="Enabled"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EnablePositionControls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EnableTracker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PlayCount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value="1"&gt;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SendWarningEvents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SendErrorEvents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value="true"&gt;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SendKeyboardEvents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SendMouseClickEvents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SendMouseMoveEvents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ShowGotoBar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TransparentAtStart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value="false"&gt;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param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name="Volume" value="0"&gt;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&lt;/OBJECT&gt;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7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39552" y="1412776"/>
            <a:ext cx="8086724" cy="3600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HTML5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HTML</a:t>
            </a:r>
            <a:r>
              <a:rPr lang="ko-KR" altLang="en-US" sz="1800" dirty="0" smtClean="0"/>
              <a:t>의 다음 버전으로 </a:t>
            </a:r>
            <a:r>
              <a:rPr lang="en-US" altLang="ko-KR" sz="1800" dirty="0" smtClean="0"/>
              <a:t>HTML4</a:t>
            </a:r>
            <a:r>
              <a:rPr lang="ko-KR" altLang="en-US" sz="1800" dirty="0" smtClean="0"/>
              <a:t>를 업그레이드한 것입니다</a:t>
            </a:r>
            <a:r>
              <a:rPr lang="en-US" altLang="ko-KR" sz="1800" dirty="0" smtClean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HTML5</a:t>
            </a:r>
            <a:r>
              <a:rPr lang="ko-KR" altLang="en-US" sz="1800" dirty="0" smtClean="0"/>
              <a:t>는 특정 플러그 인에 의존하지 않고 </a:t>
            </a:r>
            <a:r>
              <a:rPr lang="ko-KR" altLang="en-US" sz="1800" dirty="0" err="1" smtClean="0"/>
              <a:t>콘텐츠를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제공하는 것이 목표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많은 기업들이 </a:t>
            </a:r>
            <a:r>
              <a:rPr lang="en-US" altLang="ko-KR" sz="1800" dirty="0" smtClean="0"/>
              <a:t>HTML5</a:t>
            </a:r>
            <a:r>
              <a:rPr lang="ko-KR" altLang="en-US" sz="1800" dirty="0" smtClean="0"/>
              <a:t>의 표준화에 힘을 보태고 있고</a:t>
            </a:r>
            <a:r>
              <a:rPr lang="en-US" altLang="ko-KR" sz="1800" dirty="0" smtClean="0"/>
              <a:t>, Firefox, Opera, Safari, Chrome </a:t>
            </a:r>
            <a:r>
              <a:rPr lang="ko-KR" altLang="en-US" sz="1800" dirty="0" smtClean="0"/>
              <a:t>등 최신의 웹 브라우저에서 기본적으로 </a:t>
            </a:r>
            <a:r>
              <a:rPr lang="en-US" altLang="ko-KR" sz="1800" dirty="0" smtClean="0"/>
              <a:t>HTML5</a:t>
            </a:r>
            <a:r>
              <a:rPr lang="ko-KR" altLang="en-US" sz="1800" dirty="0" smtClean="0"/>
              <a:t>를 지원하고 있으며</a:t>
            </a:r>
            <a:r>
              <a:rPr lang="en-US" altLang="ko-KR" sz="1800" dirty="0" smtClean="0"/>
              <a:t> MS</a:t>
            </a:r>
            <a:r>
              <a:rPr lang="ko-KR" altLang="en-US" sz="1800" dirty="0" smtClean="0"/>
              <a:t>도 최신의 </a:t>
            </a:r>
            <a:r>
              <a:rPr lang="en-US" altLang="ko-KR" sz="1800" dirty="0" smtClean="0"/>
              <a:t>IE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HTML5</a:t>
            </a:r>
            <a:r>
              <a:rPr lang="ko-KR" altLang="en-US" sz="1800" dirty="0" smtClean="0"/>
              <a:t>를 지원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그 외 웹 표준에서의 구조적 언어로는 </a:t>
            </a:r>
            <a:r>
              <a:rPr lang="en-US" altLang="ko-KR" sz="1800" dirty="0"/>
              <a:t>SVG(Scalable Vector Graphics), </a:t>
            </a:r>
            <a:r>
              <a:rPr lang="en-US" altLang="ko-KR" sz="1800" dirty="0" err="1" smtClean="0"/>
              <a:t>XForms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같은 기술이 있음</a:t>
            </a: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폼 </a:t>
            </a:r>
            <a:r>
              <a:rPr lang="en-US" altLang="ko-KR" smtClean="0"/>
              <a:t>&lt;form&gt;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2278195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요소는 웹 문서가 서로 상호작용을 할 수 있도록 하는 역할을 담당합니다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사용자가 자료를 검색하기 위한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검색어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입력 상자나 여러 가지 항목에서 원하는 값을 선택할 수 있도록 제공하는 라디오 버튼 또는 체크 박스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형태로 펼쳐지는 목록 상자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(combo box),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서버로 자료를 전송하기 위한 전송 버튼 등이 이에 해당됩니다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사용 형식은 다음</a:t>
            </a:r>
            <a:r>
              <a:rPr lang="ko-KR" altLang="en-US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같습니다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3645024"/>
            <a:ext cx="8286808" cy="1368152"/>
            <a:chOff x="500034" y="2305547"/>
            <a:chExt cx="8286808" cy="3791220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910" y="2390502"/>
              <a:ext cx="7929618" cy="33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&lt;form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action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서버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URI"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method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=""get 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또는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post“ </a:t>
              </a:r>
            </a:p>
            <a:p>
              <a:r>
                <a:rPr lang="en-US" altLang="ko-KR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enctype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=“multipart/form-data”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=“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이름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폼의 내용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&lt;/form&gt;</a:t>
              </a: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590872" y="5085183"/>
            <a:ext cx="8229600" cy="1215851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enctype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폼 내부에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</a:t>
            </a:r>
            <a:r>
              <a:rPr lang="ko-KR" altLang="en-US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있을 때 사용해야 하고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하나의 문서에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form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여러 개 있을 때 구분하기 위해서 입니다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avascript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이용해서 객체를 구분할 수 있습니다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폼 </a:t>
            </a:r>
            <a:r>
              <a:rPr lang="en-US" altLang="ko-KR" smtClean="0"/>
              <a:t>&lt;form&gt;</a:t>
            </a: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3" t="45247" r="28858" b="6161"/>
          <a:stretch/>
        </p:blipFill>
        <p:spPr bwMode="auto">
          <a:xfrm>
            <a:off x="467544" y="1556792"/>
            <a:ext cx="8440992" cy="467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2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1670" y="642918"/>
            <a:ext cx="7072330" cy="1143008"/>
          </a:xfrm>
        </p:spPr>
        <p:txBody>
          <a:bodyPr/>
          <a:lstStyle/>
          <a:p>
            <a:r>
              <a:rPr lang="ko-KR" altLang="en-US" smtClean="0"/>
              <a:t>폼 요소 그룹화 및 제목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&lt;fieldset&gt;, &lt;legend&gt;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85804" y="2357430"/>
            <a:ext cx="8229600" cy="2500330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폼 요소를 그룹화하여 좀 더 구조적으로 만들려고 할 때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사용해야 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컨트롤들이 어떠한 성격의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콘텐츠인지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형식으로 알려줄 수 있으며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바로 뒤에 한 번만 작성할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브라우저마다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배경색이 다르게 적용되며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자동으로 줄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바꿈되지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않으므로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등을 이용해서 적절한 처리를 해야 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legend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437112"/>
            <a:ext cx="8286808" cy="1928826"/>
            <a:chOff x="500034" y="2305547"/>
            <a:chExt cx="8286808" cy="342428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2305547"/>
              <a:ext cx="8286808" cy="342428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910" y="2390500"/>
              <a:ext cx="7929618" cy="321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&lt;form action="</a:t>
              </a:r>
              <a:r>
                <a:rPr lang="en-US" altLang="ko-KR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member.jsp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method="post"&gt;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fieldset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     &lt;legend&gt;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폼 요소의 제목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&lt;/legend&gt;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   …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&lt;/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fieldset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&lt;/form&gt;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레이블 </a:t>
            </a:r>
            <a:r>
              <a:rPr lang="en-US" altLang="ko-KR" smtClean="0"/>
              <a:t>&lt;label&gt;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412776"/>
            <a:ext cx="8229600" cy="371477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폼을 구조화하고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접근성을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높일 수 있는 요소 중에는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label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각 폼 컨트롤의 연관 관계와 설명을 추가하는 역할을 담당합니다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표준을 지원하는 대부분의 최신 브라우저의 경우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선택해도 폼 컨트롤을 선택할 수 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음성 브라우저의 경우 폼 컨트롤이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인접하여 있지 않는 경우에도 인식할 수 있도록 지원합니다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접근성을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높이기 위해 모든 폼 컨트롤 등에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label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사용하는 것이 좋습니다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명시적인 레이블 </a:t>
            </a:r>
            <a:endParaRPr lang="ko-KR" altLang="en-US"/>
          </a:p>
        </p:txBody>
      </p:sp>
      <p:grpSp>
        <p:nvGrpSpPr>
          <p:cNvPr id="3" name="그룹 6"/>
          <p:cNvGrpSpPr/>
          <p:nvPr/>
        </p:nvGrpSpPr>
        <p:grpSpPr>
          <a:xfrm>
            <a:off x="500034" y="2143116"/>
            <a:ext cx="8286808" cy="3071834"/>
            <a:chOff x="571472" y="2305547"/>
            <a:chExt cx="8286808" cy="2495666"/>
          </a:xfrm>
        </p:grpSpPr>
        <p:sp>
          <p:nvSpPr>
            <p:cNvPr id="5" name="모서리가 둥근 직사각형 4"/>
            <p:cNvSpPr/>
            <p:nvPr/>
          </p:nvSpPr>
          <p:spPr bwMode="auto">
            <a:xfrm>
              <a:off x="571472" y="2305547"/>
              <a:ext cx="8286808" cy="249566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2910" y="2390500"/>
              <a:ext cx="8072494" cy="232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명시적 </a:t>
              </a:r>
              <a:r>
                <a:rPr lang="en-US" altLang="ko-KR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label(id</a:t>
              </a:r>
              <a:r>
                <a:rPr lang="ko-KR" altLang="en-US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와 </a:t>
              </a:r>
              <a:r>
                <a:rPr lang="en-US" altLang="ko-KR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for </a:t>
              </a:r>
              <a:r>
                <a:rPr lang="ko-KR" altLang="en-US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속성 연결하기</a:t>
              </a:r>
              <a:r>
                <a:rPr lang="en-US" altLang="ko-KR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endPara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&lt;form action="member.asp" method="post"&gt;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&lt;</a:t>
              </a:r>
              <a:r>
                <a:rPr lang="en-US" altLang="ko-KR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fieldset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&lt;legend&gt;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 정보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&lt;/legend&gt;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&lt;p&gt;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&lt;label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for="</a:t>
              </a:r>
              <a:r>
                <a:rPr lang="en-US" altLang="ko-KR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userName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이름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&lt;/label&gt;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&lt;input type="text"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id="</a:t>
              </a:r>
              <a:r>
                <a:rPr lang="en-US" altLang="ko-KR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userName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name="name" value="value" /&gt;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&lt;/p&gt;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&lt;/</a:t>
              </a:r>
              <a:r>
                <a:rPr lang="en-US" altLang="ko-KR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fieldset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&lt;/form&gt;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암묵적인 레이블 </a:t>
            </a:r>
            <a:endParaRPr lang="ko-KR" altLang="en-US"/>
          </a:p>
        </p:txBody>
      </p:sp>
      <p:grpSp>
        <p:nvGrpSpPr>
          <p:cNvPr id="3" name="그룹 6"/>
          <p:cNvGrpSpPr/>
          <p:nvPr/>
        </p:nvGrpSpPr>
        <p:grpSpPr>
          <a:xfrm>
            <a:off x="500034" y="2143116"/>
            <a:ext cx="8286808" cy="3643338"/>
            <a:chOff x="571472" y="2305547"/>
            <a:chExt cx="8286808" cy="2431418"/>
          </a:xfrm>
        </p:grpSpPr>
        <p:sp>
          <p:nvSpPr>
            <p:cNvPr id="5" name="모서리가 둥근 직사각형 4"/>
            <p:cNvSpPr/>
            <p:nvPr/>
          </p:nvSpPr>
          <p:spPr bwMode="auto">
            <a:xfrm>
              <a:off x="571472" y="2305547"/>
              <a:ext cx="8286808" cy="2431418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2910" y="2390500"/>
              <a:ext cx="8072494" cy="2279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암묵적 </a:t>
              </a:r>
              <a:r>
                <a:rPr lang="en-US" altLang="ko-KR" b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label(label </a:t>
              </a:r>
              <a:r>
                <a:rPr lang="ko-KR" altLang="en-US" b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요소에 폼 컨트롤 포함시키기</a:t>
              </a:r>
              <a:r>
                <a:rPr lang="en-US" altLang="ko-KR" b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endParaRPr lang="en-US" altLang="ko-KR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&lt;form action="member.asp" method="post"&gt;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&lt;fieldset&gt;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&lt;legend&gt;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 정보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&lt;/legend&gt;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&lt;p&gt;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&lt;label&gt;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이름</a:t>
              </a:r>
              <a:endParaRPr lang="en-US" altLang="ko-KR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&lt;input type="text" id="userName" name="name" value="value" /&gt;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&lt;/label&gt;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    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&lt;/p&gt;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&lt;/fieldset&gt;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&lt;/form&gt;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428736"/>
            <a:ext cx="8229600" cy="35719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폼 요소 안에 한 줄 글 상자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라디오 버튼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 박스 등의 폼 컨트롤을 생성할 때는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경우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값에 따라 폼의 종류가 결정되며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컨트롤의 종류는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=“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컨트롤 값”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사용할 수 있는 컨트롤 값은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 , password , radio, checkbox, file, image, submit, reset, button,  hidden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가지 값이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5143512"/>
            <a:ext cx="8286808" cy="785818"/>
            <a:chOff x="500034" y="2305547"/>
            <a:chExt cx="8286808" cy="3791220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910" y="2633853"/>
              <a:ext cx="8143932" cy="3118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&lt;input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type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컨트롤 값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value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초기값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size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크기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식별자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</a:p>
            <a:p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name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변수명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dirty="0"/>
              <a:t>&lt;input&gt; </a:t>
            </a:r>
            <a:r>
              <a:rPr lang="ko-KR" altLang="en-US" dirty="0"/>
              <a:t>요소</a:t>
            </a: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179512" y="1772816"/>
            <a:ext cx="8813800" cy="2714625"/>
            <a:chOff x="567" y="2142"/>
            <a:chExt cx="5552" cy="171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5" y="2636"/>
              <a:ext cx="928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75" y="2903"/>
              <a:ext cx="928" cy="1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5" y="3163"/>
              <a:ext cx="335" cy="14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75" y="3417"/>
              <a:ext cx="485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75" y="3668"/>
              <a:ext cx="275" cy="16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16" name="Group 8"/>
            <p:cNvGrpSpPr>
              <a:grpSpLocks/>
            </p:cNvGrpSpPr>
            <p:nvPr/>
          </p:nvGrpSpPr>
          <p:grpSpPr bwMode="auto">
            <a:xfrm>
              <a:off x="567" y="2142"/>
              <a:ext cx="1953" cy="267"/>
              <a:chOff x="567" y="2142"/>
              <a:chExt cx="1953" cy="267"/>
            </a:xfrm>
          </p:grpSpPr>
          <p:sp>
            <p:nvSpPr>
              <p:cNvPr id="81" name="Rectangle 9"/>
              <p:cNvSpPr>
                <a:spLocks noChangeArrowheads="1"/>
              </p:cNvSpPr>
              <p:nvPr/>
            </p:nvSpPr>
            <p:spPr bwMode="auto">
              <a:xfrm>
                <a:off x="567" y="2142"/>
                <a:ext cx="1953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82" name="Group 10"/>
              <p:cNvGrpSpPr>
                <a:grpSpLocks/>
              </p:cNvGrpSpPr>
              <p:nvPr/>
            </p:nvGrpSpPr>
            <p:grpSpPr bwMode="auto">
              <a:xfrm>
                <a:off x="567" y="2142"/>
                <a:ext cx="1953" cy="221"/>
                <a:chOff x="567" y="2142"/>
                <a:chExt cx="1953" cy="221"/>
              </a:xfrm>
            </p:grpSpPr>
            <p:sp>
              <p:nvSpPr>
                <p:cNvPr id="83" name="Rectangle 11"/>
                <p:cNvSpPr>
                  <a:spLocks noChangeArrowheads="1"/>
                </p:cNvSpPr>
                <p:nvPr/>
              </p:nvSpPr>
              <p:spPr bwMode="auto">
                <a:xfrm>
                  <a:off x="589" y="2153"/>
                  <a:ext cx="1910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태그명</a:t>
                  </a:r>
                </a:p>
              </p:txBody>
            </p:sp>
            <p:sp>
              <p:nvSpPr>
                <p:cNvPr id="84" name="Rectangle 12"/>
                <p:cNvSpPr>
                  <a:spLocks noChangeArrowheads="1"/>
                </p:cNvSpPr>
                <p:nvPr/>
              </p:nvSpPr>
              <p:spPr bwMode="auto">
                <a:xfrm>
                  <a:off x="567" y="2142"/>
                  <a:ext cx="1953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2499" y="2142"/>
              <a:ext cx="1291" cy="267"/>
              <a:chOff x="2499" y="2142"/>
              <a:chExt cx="1291" cy="267"/>
            </a:xfrm>
          </p:grpSpPr>
          <p:sp>
            <p:nvSpPr>
              <p:cNvPr id="77" name="Rectangle 14"/>
              <p:cNvSpPr>
                <a:spLocks noChangeArrowheads="1"/>
              </p:cNvSpPr>
              <p:nvPr/>
            </p:nvSpPr>
            <p:spPr bwMode="auto">
              <a:xfrm>
                <a:off x="2499" y="2142"/>
                <a:ext cx="1291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8" name="Group 15"/>
              <p:cNvGrpSpPr>
                <a:grpSpLocks/>
              </p:cNvGrpSpPr>
              <p:nvPr/>
            </p:nvGrpSpPr>
            <p:grpSpPr bwMode="auto">
              <a:xfrm>
                <a:off x="2499" y="2142"/>
                <a:ext cx="1291" cy="221"/>
                <a:chOff x="2499" y="2142"/>
                <a:chExt cx="1291" cy="221"/>
              </a:xfrm>
            </p:grpSpPr>
            <p:sp>
              <p:nvSpPr>
                <p:cNvPr id="79" name="Rectangle 16"/>
                <p:cNvSpPr>
                  <a:spLocks noChangeArrowheads="1"/>
                </p:cNvSpPr>
                <p:nvPr/>
              </p:nvSpPr>
              <p:spPr bwMode="auto">
                <a:xfrm>
                  <a:off x="2515" y="2153"/>
                  <a:ext cx="1260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결과</a:t>
                  </a:r>
                </a:p>
                <a:p>
                  <a:pPr algn="just" eaLnBrk="0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endParaRPr lang="en-GB" altLang="ko-KR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2499" y="2142"/>
                  <a:ext cx="1291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>
              <a:off x="3799" y="2142"/>
              <a:ext cx="2320" cy="267"/>
              <a:chOff x="3799" y="2142"/>
              <a:chExt cx="2320" cy="267"/>
            </a:xfrm>
          </p:grpSpPr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3799" y="2142"/>
                <a:ext cx="2320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74" name="Group 20"/>
              <p:cNvGrpSpPr>
                <a:grpSpLocks/>
              </p:cNvGrpSpPr>
              <p:nvPr/>
            </p:nvGrpSpPr>
            <p:grpSpPr bwMode="auto">
              <a:xfrm>
                <a:off x="3799" y="2142"/>
                <a:ext cx="2320" cy="221"/>
                <a:chOff x="3799" y="2142"/>
                <a:chExt cx="2320" cy="221"/>
              </a:xfrm>
            </p:grpSpPr>
            <p:sp>
              <p:nvSpPr>
                <p:cNvPr id="75" name="Rectangle 21"/>
                <p:cNvSpPr>
                  <a:spLocks noChangeArrowheads="1"/>
                </p:cNvSpPr>
                <p:nvPr/>
              </p:nvSpPr>
              <p:spPr bwMode="auto">
                <a:xfrm>
                  <a:off x="3815" y="2153"/>
                  <a:ext cx="2288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설명</a:t>
                  </a:r>
                </a:p>
              </p:txBody>
            </p:sp>
            <p:sp>
              <p:nvSpPr>
                <p:cNvPr id="76" name="Rectangle 22"/>
                <p:cNvSpPr>
                  <a:spLocks noChangeArrowheads="1"/>
                </p:cNvSpPr>
                <p:nvPr/>
              </p:nvSpPr>
              <p:spPr bwMode="auto">
                <a:xfrm>
                  <a:off x="3799" y="2142"/>
                  <a:ext cx="2320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" name="Group 23"/>
            <p:cNvGrpSpPr>
              <a:grpSpLocks/>
            </p:cNvGrpSpPr>
            <p:nvPr/>
          </p:nvGrpSpPr>
          <p:grpSpPr bwMode="auto">
            <a:xfrm>
              <a:off x="567" y="2390"/>
              <a:ext cx="1953" cy="221"/>
              <a:chOff x="567" y="2390"/>
              <a:chExt cx="1953" cy="221"/>
            </a:xfrm>
          </p:grpSpPr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>
                <a:off x="589" y="2401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&lt;form&gt;&lt;/form&gt;</a:t>
                </a: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567" y="2390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0" name="Group 26"/>
            <p:cNvGrpSpPr>
              <a:grpSpLocks/>
            </p:cNvGrpSpPr>
            <p:nvPr/>
          </p:nvGrpSpPr>
          <p:grpSpPr bwMode="auto">
            <a:xfrm>
              <a:off x="2499" y="2390"/>
              <a:ext cx="1291" cy="221"/>
              <a:chOff x="2499" y="2390"/>
              <a:chExt cx="1291" cy="221"/>
            </a:xfrm>
          </p:grpSpPr>
          <p:sp>
            <p:nvSpPr>
              <p:cNvPr id="69" name="Rectangle 27"/>
              <p:cNvSpPr>
                <a:spLocks noChangeArrowheads="1"/>
              </p:cNvSpPr>
              <p:nvPr/>
            </p:nvSpPr>
            <p:spPr bwMode="auto">
              <a:xfrm>
                <a:off x="2515" y="2401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안 보임</a:t>
                </a:r>
              </a:p>
            </p:txBody>
          </p:sp>
          <p:sp>
            <p:nvSpPr>
              <p:cNvPr id="70" name="Rectangle 28"/>
              <p:cNvSpPr>
                <a:spLocks noChangeArrowheads="1"/>
              </p:cNvSpPr>
              <p:nvPr/>
            </p:nvSpPr>
            <p:spPr bwMode="auto">
              <a:xfrm>
                <a:off x="2499" y="2390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1" name="Group 29"/>
            <p:cNvGrpSpPr>
              <a:grpSpLocks/>
            </p:cNvGrpSpPr>
            <p:nvPr/>
          </p:nvGrpSpPr>
          <p:grpSpPr bwMode="auto">
            <a:xfrm>
              <a:off x="3799" y="2390"/>
              <a:ext cx="2320" cy="221"/>
              <a:chOff x="3799" y="2390"/>
              <a:chExt cx="2320" cy="221"/>
            </a:xfrm>
          </p:grpSpPr>
          <p:sp>
            <p:nvSpPr>
              <p:cNvPr id="67" name="Rectangle 30"/>
              <p:cNvSpPr>
                <a:spLocks noChangeArrowheads="1"/>
              </p:cNvSpPr>
              <p:nvPr/>
            </p:nvSpPr>
            <p:spPr bwMode="auto">
              <a:xfrm>
                <a:off x="3815" y="2401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폼 양식의 시작과 끝</a:t>
                </a:r>
              </a:p>
            </p:txBody>
          </p:sp>
          <p:sp>
            <p:nvSpPr>
              <p:cNvPr id="68" name="Rectangle 31"/>
              <p:cNvSpPr>
                <a:spLocks noChangeArrowheads="1"/>
              </p:cNvSpPr>
              <p:nvPr/>
            </p:nvSpPr>
            <p:spPr bwMode="auto">
              <a:xfrm>
                <a:off x="3799" y="2390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2" name="Group 32"/>
            <p:cNvGrpSpPr>
              <a:grpSpLocks/>
            </p:cNvGrpSpPr>
            <p:nvPr/>
          </p:nvGrpSpPr>
          <p:grpSpPr bwMode="auto">
            <a:xfrm>
              <a:off x="567" y="2638"/>
              <a:ext cx="1953" cy="221"/>
              <a:chOff x="567" y="2638"/>
              <a:chExt cx="1953" cy="221"/>
            </a:xfrm>
          </p:grpSpPr>
          <p:sp>
            <p:nvSpPr>
              <p:cNvPr id="65" name="Rectangle 33"/>
              <p:cNvSpPr>
                <a:spLocks noChangeArrowheads="1"/>
              </p:cNvSpPr>
              <p:nvPr/>
            </p:nvSpPr>
            <p:spPr bwMode="auto">
              <a:xfrm>
                <a:off x="589" y="2649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 dirty="0">
                    <a:solidFill>
                      <a:srgbClr val="000000"/>
                    </a:solidFill>
                  </a:rPr>
                  <a:t>&lt;input type=text&gt;</a:t>
                </a:r>
              </a:p>
            </p:txBody>
          </p:sp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567" y="2638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3" name="Group 35"/>
            <p:cNvGrpSpPr>
              <a:grpSpLocks/>
            </p:cNvGrpSpPr>
            <p:nvPr/>
          </p:nvGrpSpPr>
          <p:grpSpPr bwMode="auto">
            <a:xfrm>
              <a:off x="2499" y="2638"/>
              <a:ext cx="1291" cy="221"/>
              <a:chOff x="2499" y="2638"/>
              <a:chExt cx="1291" cy="221"/>
            </a:xfrm>
          </p:grpSpPr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2515" y="2649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2499" y="2638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Group 38"/>
            <p:cNvGrpSpPr>
              <a:grpSpLocks/>
            </p:cNvGrpSpPr>
            <p:nvPr/>
          </p:nvGrpSpPr>
          <p:grpSpPr bwMode="auto">
            <a:xfrm>
              <a:off x="3799" y="2638"/>
              <a:ext cx="2320" cy="221"/>
              <a:chOff x="3799" y="2638"/>
              <a:chExt cx="2320" cy="221"/>
            </a:xfrm>
          </p:grpSpPr>
          <p:sp>
            <p:nvSpPr>
              <p:cNvPr id="61" name="Rectangle 39"/>
              <p:cNvSpPr>
                <a:spLocks noChangeArrowheads="1"/>
              </p:cNvSpPr>
              <p:nvPr/>
            </p:nvSpPr>
            <p:spPr bwMode="auto">
              <a:xfrm>
                <a:off x="3815" y="2649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한 줄 입력 상자</a:t>
                </a:r>
              </a:p>
            </p:txBody>
          </p:sp>
          <p:sp>
            <p:nvSpPr>
              <p:cNvPr id="62" name="Rectangle 40"/>
              <p:cNvSpPr>
                <a:spLocks noChangeArrowheads="1"/>
              </p:cNvSpPr>
              <p:nvPr/>
            </p:nvSpPr>
            <p:spPr bwMode="auto">
              <a:xfrm>
                <a:off x="3799" y="2638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5" name="Group 41"/>
            <p:cNvGrpSpPr>
              <a:grpSpLocks/>
            </p:cNvGrpSpPr>
            <p:nvPr/>
          </p:nvGrpSpPr>
          <p:grpSpPr bwMode="auto">
            <a:xfrm>
              <a:off x="567" y="2886"/>
              <a:ext cx="1953" cy="221"/>
              <a:chOff x="567" y="2886"/>
              <a:chExt cx="1953" cy="221"/>
            </a:xfrm>
          </p:grpSpPr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>
                <a:off x="589" y="2897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type=password&gt;</a:t>
                </a:r>
              </a:p>
            </p:txBody>
          </p:sp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567" y="2886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Group 44"/>
            <p:cNvGrpSpPr>
              <a:grpSpLocks/>
            </p:cNvGrpSpPr>
            <p:nvPr/>
          </p:nvGrpSpPr>
          <p:grpSpPr bwMode="auto">
            <a:xfrm>
              <a:off x="2499" y="2886"/>
              <a:ext cx="1291" cy="221"/>
              <a:chOff x="2499" y="2886"/>
              <a:chExt cx="1291" cy="221"/>
            </a:xfrm>
          </p:grpSpPr>
          <p:sp>
            <p:nvSpPr>
              <p:cNvPr id="57" name="Rectangle 45"/>
              <p:cNvSpPr>
                <a:spLocks noChangeArrowheads="1"/>
              </p:cNvSpPr>
              <p:nvPr/>
            </p:nvSpPr>
            <p:spPr bwMode="auto">
              <a:xfrm>
                <a:off x="2515" y="2897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8" name="Rectangle 46"/>
              <p:cNvSpPr>
                <a:spLocks noChangeArrowheads="1"/>
              </p:cNvSpPr>
              <p:nvPr/>
            </p:nvSpPr>
            <p:spPr bwMode="auto">
              <a:xfrm>
                <a:off x="2499" y="2886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Group 47"/>
            <p:cNvGrpSpPr>
              <a:grpSpLocks/>
            </p:cNvGrpSpPr>
            <p:nvPr/>
          </p:nvGrpSpPr>
          <p:grpSpPr bwMode="auto">
            <a:xfrm>
              <a:off x="3799" y="2886"/>
              <a:ext cx="2320" cy="221"/>
              <a:chOff x="3799" y="2886"/>
              <a:chExt cx="2320" cy="221"/>
            </a:xfrm>
          </p:grpSpPr>
          <p:sp>
            <p:nvSpPr>
              <p:cNvPr id="55" name="Rectangle 48"/>
              <p:cNvSpPr>
                <a:spLocks noChangeArrowheads="1"/>
              </p:cNvSpPr>
              <p:nvPr/>
            </p:nvSpPr>
            <p:spPr bwMode="auto">
              <a:xfrm>
                <a:off x="3815" y="2897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6666"/>
                    </a:solidFill>
                  </a:rPr>
                  <a:t>*</a:t>
                </a:r>
                <a:r>
                  <a:rPr lang="ko-KR" sz="1800">
                    <a:solidFill>
                      <a:srgbClr val="006666"/>
                    </a:solidFill>
                  </a:rPr>
                  <a:t>로 표시되는 암호 입력상자</a:t>
                </a:r>
              </a:p>
            </p:txBody>
          </p:sp>
          <p:sp>
            <p:nvSpPr>
              <p:cNvPr id="56" name="Rectangle 49"/>
              <p:cNvSpPr>
                <a:spLocks noChangeArrowheads="1"/>
              </p:cNvSpPr>
              <p:nvPr/>
            </p:nvSpPr>
            <p:spPr bwMode="auto">
              <a:xfrm>
                <a:off x="3799" y="2886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8" name="Group 50"/>
            <p:cNvGrpSpPr>
              <a:grpSpLocks/>
            </p:cNvGrpSpPr>
            <p:nvPr/>
          </p:nvGrpSpPr>
          <p:grpSpPr bwMode="auto">
            <a:xfrm>
              <a:off x="567" y="3135"/>
              <a:ext cx="1953" cy="221"/>
              <a:chOff x="567" y="3135"/>
              <a:chExt cx="1953" cy="221"/>
            </a:xfrm>
          </p:grpSpPr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>
                <a:off x="589" y="3147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 dirty="0">
                    <a:solidFill>
                      <a:srgbClr val="000000"/>
                    </a:solidFill>
                  </a:rPr>
                  <a:t>&lt;input </a:t>
                </a:r>
                <a:r>
                  <a:rPr lang="en-US" altLang="ko-KR" sz="1800" dirty="0" smtClean="0">
                    <a:solidFill>
                      <a:srgbClr val="000000"/>
                    </a:solidFill>
                  </a:rPr>
                  <a:t>type=radio</a:t>
                </a:r>
                <a:r>
                  <a:rPr lang="en-US" altLang="ko-KR" sz="1800" dirty="0">
                    <a:solidFill>
                      <a:srgbClr val="000000"/>
                    </a:solidFill>
                  </a:rPr>
                  <a:t>&gt;</a:t>
                </a: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>
                <a:off x="567" y="3135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Group 53"/>
            <p:cNvGrpSpPr>
              <a:grpSpLocks/>
            </p:cNvGrpSpPr>
            <p:nvPr/>
          </p:nvGrpSpPr>
          <p:grpSpPr bwMode="auto">
            <a:xfrm>
              <a:off x="2499" y="3135"/>
              <a:ext cx="1291" cy="221"/>
              <a:chOff x="2499" y="3135"/>
              <a:chExt cx="1291" cy="221"/>
            </a:xfrm>
          </p:grpSpPr>
          <p:sp>
            <p:nvSpPr>
              <p:cNvPr id="51" name="Rectangle 54"/>
              <p:cNvSpPr>
                <a:spLocks noChangeArrowheads="1"/>
              </p:cNvSpPr>
              <p:nvPr/>
            </p:nvSpPr>
            <p:spPr bwMode="auto">
              <a:xfrm>
                <a:off x="2515" y="3147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2499" y="3135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Group 56"/>
            <p:cNvGrpSpPr>
              <a:grpSpLocks/>
            </p:cNvGrpSpPr>
            <p:nvPr/>
          </p:nvGrpSpPr>
          <p:grpSpPr bwMode="auto">
            <a:xfrm>
              <a:off x="3799" y="3135"/>
              <a:ext cx="2320" cy="221"/>
              <a:chOff x="3799" y="3135"/>
              <a:chExt cx="2320" cy="221"/>
            </a:xfrm>
          </p:grpSpPr>
          <p:sp>
            <p:nvSpPr>
              <p:cNvPr id="49" name="Rectangle 57"/>
              <p:cNvSpPr>
                <a:spLocks noChangeArrowheads="1"/>
              </p:cNvSpPr>
              <p:nvPr/>
            </p:nvSpPr>
            <p:spPr bwMode="auto">
              <a:xfrm>
                <a:off x="3815" y="3147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라디오 버튼</a:t>
                </a:r>
              </a:p>
            </p:txBody>
          </p:sp>
          <p:sp>
            <p:nvSpPr>
              <p:cNvPr id="50" name="Rectangle 58"/>
              <p:cNvSpPr>
                <a:spLocks noChangeArrowheads="1"/>
              </p:cNvSpPr>
              <p:nvPr/>
            </p:nvSpPr>
            <p:spPr bwMode="auto">
              <a:xfrm>
                <a:off x="3799" y="3135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Group 59"/>
            <p:cNvGrpSpPr>
              <a:grpSpLocks/>
            </p:cNvGrpSpPr>
            <p:nvPr/>
          </p:nvGrpSpPr>
          <p:grpSpPr bwMode="auto">
            <a:xfrm>
              <a:off x="567" y="3383"/>
              <a:ext cx="1953" cy="221"/>
              <a:chOff x="567" y="3383"/>
              <a:chExt cx="1953" cy="221"/>
            </a:xfrm>
          </p:grpSpPr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>
                <a:off x="589" y="3395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type=checkbox&gt;</a:t>
                </a:r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>
                <a:off x="567" y="3383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Group 62"/>
            <p:cNvGrpSpPr>
              <a:grpSpLocks/>
            </p:cNvGrpSpPr>
            <p:nvPr/>
          </p:nvGrpSpPr>
          <p:grpSpPr bwMode="auto">
            <a:xfrm>
              <a:off x="2499" y="3383"/>
              <a:ext cx="1291" cy="221"/>
              <a:chOff x="2499" y="3383"/>
              <a:chExt cx="1291" cy="221"/>
            </a:xfrm>
          </p:grpSpPr>
          <p:sp>
            <p:nvSpPr>
              <p:cNvPr id="45" name="Rectangle 63"/>
              <p:cNvSpPr>
                <a:spLocks noChangeArrowheads="1"/>
              </p:cNvSpPr>
              <p:nvPr/>
            </p:nvSpPr>
            <p:spPr bwMode="auto">
              <a:xfrm>
                <a:off x="2515" y="3395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6" name="Rectangle 64"/>
              <p:cNvSpPr>
                <a:spLocks noChangeArrowheads="1"/>
              </p:cNvSpPr>
              <p:nvPr/>
            </p:nvSpPr>
            <p:spPr bwMode="auto">
              <a:xfrm>
                <a:off x="2499" y="3383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Group 65"/>
            <p:cNvGrpSpPr>
              <a:grpSpLocks/>
            </p:cNvGrpSpPr>
            <p:nvPr/>
          </p:nvGrpSpPr>
          <p:grpSpPr bwMode="auto">
            <a:xfrm>
              <a:off x="3799" y="3383"/>
              <a:ext cx="2320" cy="221"/>
              <a:chOff x="3799" y="3383"/>
              <a:chExt cx="2320" cy="221"/>
            </a:xfrm>
          </p:grpSpPr>
          <p:sp>
            <p:nvSpPr>
              <p:cNvPr id="43" name="Rectangle 66"/>
              <p:cNvSpPr>
                <a:spLocks noChangeArrowheads="1"/>
              </p:cNvSpPr>
              <p:nvPr/>
            </p:nvSpPr>
            <p:spPr bwMode="auto">
              <a:xfrm>
                <a:off x="3815" y="3395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체크상자</a:t>
                </a:r>
              </a:p>
            </p:txBody>
          </p:sp>
          <p:sp>
            <p:nvSpPr>
              <p:cNvPr id="44" name="Rectangle 67"/>
              <p:cNvSpPr>
                <a:spLocks noChangeArrowheads="1"/>
              </p:cNvSpPr>
              <p:nvPr/>
            </p:nvSpPr>
            <p:spPr bwMode="auto">
              <a:xfrm>
                <a:off x="3799" y="3383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Group 68"/>
            <p:cNvGrpSpPr>
              <a:grpSpLocks/>
            </p:cNvGrpSpPr>
            <p:nvPr/>
          </p:nvGrpSpPr>
          <p:grpSpPr bwMode="auto">
            <a:xfrm>
              <a:off x="567" y="3631"/>
              <a:ext cx="1953" cy="221"/>
              <a:chOff x="567" y="3631"/>
              <a:chExt cx="1953" cy="221"/>
            </a:xfrm>
          </p:grpSpPr>
          <p:sp>
            <p:nvSpPr>
              <p:cNvPr id="41" name="Rectangle 69"/>
              <p:cNvSpPr>
                <a:spLocks noChangeArrowheads="1"/>
              </p:cNvSpPr>
              <p:nvPr/>
            </p:nvSpPr>
            <p:spPr bwMode="auto">
              <a:xfrm>
                <a:off x="589" y="3643"/>
                <a:ext cx="191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type=button&gt;</a:t>
                </a:r>
              </a:p>
            </p:txBody>
          </p:sp>
          <p:sp>
            <p:nvSpPr>
              <p:cNvPr id="42" name="Rectangle 70"/>
              <p:cNvSpPr>
                <a:spLocks noChangeArrowheads="1"/>
              </p:cNvSpPr>
              <p:nvPr/>
            </p:nvSpPr>
            <p:spPr bwMode="auto">
              <a:xfrm>
                <a:off x="567" y="3631"/>
                <a:ext cx="1953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" name="Group 71"/>
            <p:cNvGrpSpPr>
              <a:grpSpLocks/>
            </p:cNvGrpSpPr>
            <p:nvPr/>
          </p:nvGrpSpPr>
          <p:grpSpPr bwMode="auto">
            <a:xfrm>
              <a:off x="2499" y="3631"/>
              <a:ext cx="1291" cy="221"/>
              <a:chOff x="2499" y="3631"/>
              <a:chExt cx="1291" cy="221"/>
            </a:xfrm>
          </p:grpSpPr>
          <p:sp>
            <p:nvSpPr>
              <p:cNvPr id="39" name="Rectangle 72"/>
              <p:cNvSpPr>
                <a:spLocks noChangeArrowheads="1"/>
              </p:cNvSpPr>
              <p:nvPr/>
            </p:nvSpPr>
            <p:spPr bwMode="auto">
              <a:xfrm>
                <a:off x="2515" y="3643"/>
                <a:ext cx="1260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0" name="Rectangle 73"/>
              <p:cNvSpPr>
                <a:spLocks noChangeArrowheads="1"/>
              </p:cNvSpPr>
              <p:nvPr/>
            </p:nvSpPr>
            <p:spPr bwMode="auto">
              <a:xfrm>
                <a:off x="2499" y="3631"/>
                <a:ext cx="1291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6" name="Group 74"/>
            <p:cNvGrpSpPr>
              <a:grpSpLocks/>
            </p:cNvGrpSpPr>
            <p:nvPr/>
          </p:nvGrpSpPr>
          <p:grpSpPr bwMode="auto">
            <a:xfrm>
              <a:off x="3799" y="3631"/>
              <a:ext cx="2320" cy="221"/>
              <a:chOff x="3799" y="3631"/>
              <a:chExt cx="2320" cy="221"/>
            </a:xfrm>
          </p:grpSpPr>
          <p:sp>
            <p:nvSpPr>
              <p:cNvPr id="37" name="Rectangle 75"/>
              <p:cNvSpPr>
                <a:spLocks noChangeArrowheads="1"/>
              </p:cNvSpPr>
              <p:nvPr/>
            </p:nvSpPr>
            <p:spPr bwMode="auto">
              <a:xfrm>
                <a:off x="3815" y="3643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일반 버튼</a:t>
                </a:r>
              </a:p>
            </p:txBody>
          </p:sp>
          <p:sp>
            <p:nvSpPr>
              <p:cNvPr id="38" name="Rectangle 76"/>
              <p:cNvSpPr>
                <a:spLocks noChangeArrowheads="1"/>
              </p:cNvSpPr>
              <p:nvPr/>
            </p:nvSpPr>
            <p:spPr bwMode="auto">
              <a:xfrm>
                <a:off x="3799" y="3631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dirty="0"/>
              <a:t>&lt;input&gt; </a:t>
            </a:r>
            <a:r>
              <a:rPr lang="ko-KR" altLang="en-US" dirty="0"/>
              <a:t>요소</a:t>
            </a: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251520" y="1772816"/>
            <a:ext cx="8640960" cy="3538538"/>
            <a:chOff x="264" y="1740"/>
            <a:chExt cx="5764" cy="222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62" y="2033"/>
              <a:ext cx="578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62" y="2282"/>
              <a:ext cx="538" cy="1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62" y="2546"/>
              <a:ext cx="551" cy="1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62" y="2782"/>
              <a:ext cx="849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62" y="3246"/>
              <a:ext cx="895" cy="23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" y="3783"/>
              <a:ext cx="353" cy="1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" y="3535"/>
              <a:ext cx="353" cy="1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18" name="Group 10"/>
            <p:cNvGrpSpPr>
              <a:grpSpLocks/>
            </p:cNvGrpSpPr>
            <p:nvPr/>
          </p:nvGrpSpPr>
          <p:grpSpPr bwMode="auto">
            <a:xfrm>
              <a:off x="269" y="2011"/>
              <a:ext cx="2108" cy="221"/>
              <a:chOff x="269" y="2011"/>
              <a:chExt cx="2108" cy="221"/>
            </a:xfrm>
          </p:grpSpPr>
          <p:sp>
            <p:nvSpPr>
              <p:cNvPr id="103" name="Rectangle 11"/>
              <p:cNvSpPr>
                <a:spLocks noChangeArrowheads="1"/>
              </p:cNvSpPr>
              <p:nvPr/>
            </p:nvSpPr>
            <p:spPr bwMode="auto">
              <a:xfrm>
                <a:off x="293" y="2022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type=submit&gt;</a:t>
                </a:r>
              </a:p>
            </p:txBody>
          </p:sp>
          <p:sp>
            <p:nvSpPr>
              <p:cNvPr id="104" name="Rectangle 12"/>
              <p:cNvSpPr>
                <a:spLocks noChangeArrowheads="1"/>
              </p:cNvSpPr>
              <p:nvPr/>
            </p:nvSpPr>
            <p:spPr bwMode="auto">
              <a:xfrm>
                <a:off x="269" y="2011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9" name="Group 13"/>
            <p:cNvGrpSpPr>
              <a:grpSpLocks/>
            </p:cNvGrpSpPr>
            <p:nvPr/>
          </p:nvGrpSpPr>
          <p:grpSpPr bwMode="auto">
            <a:xfrm>
              <a:off x="2386" y="2011"/>
              <a:ext cx="1314" cy="221"/>
              <a:chOff x="2386" y="2011"/>
              <a:chExt cx="1314" cy="221"/>
            </a:xfrm>
          </p:grpSpPr>
          <p:sp>
            <p:nvSpPr>
              <p:cNvPr id="101" name="Rectangle 14"/>
              <p:cNvSpPr>
                <a:spLocks noChangeArrowheads="1"/>
              </p:cNvSpPr>
              <p:nvPr/>
            </p:nvSpPr>
            <p:spPr bwMode="auto">
              <a:xfrm>
                <a:off x="2402" y="2022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02" name="Rectangle 15"/>
              <p:cNvSpPr>
                <a:spLocks noChangeArrowheads="1"/>
              </p:cNvSpPr>
              <p:nvPr/>
            </p:nvSpPr>
            <p:spPr bwMode="auto">
              <a:xfrm>
                <a:off x="2386" y="2011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3708" y="2011"/>
              <a:ext cx="2320" cy="221"/>
              <a:chOff x="3708" y="2011"/>
              <a:chExt cx="2320" cy="221"/>
            </a:xfrm>
          </p:grpSpPr>
          <p:sp>
            <p:nvSpPr>
              <p:cNvPr id="99" name="Rectangle 17"/>
              <p:cNvSpPr>
                <a:spLocks noChangeArrowheads="1"/>
              </p:cNvSpPr>
              <p:nvPr/>
            </p:nvSpPr>
            <p:spPr bwMode="auto">
              <a:xfrm>
                <a:off x="3724" y="2022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전송확인 버튼</a:t>
                </a:r>
              </a:p>
            </p:txBody>
          </p:sp>
          <p:sp>
            <p:nvSpPr>
              <p:cNvPr id="100" name="Rectangle 18"/>
              <p:cNvSpPr>
                <a:spLocks noChangeArrowheads="1"/>
              </p:cNvSpPr>
              <p:nvPr/>
            </p:nvSpPr>
            <p:spPr bwMode="auto">
              <a:xfrm>
                <a:off x="3708" y="2011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1" name="Group 19"/>
            <p:cNvGrpSpPr>
              <a:grpSpLocks/>
            </p:cNvGrpSpPr>
            <p:nvPr/>
          </p:nvGrpSpPr>
          <p:grpSpPr bwMode="auto">
            <a:xfrm>
              <a:off x="269" y="2259"/>
              <a:ext cx="2108" cy="221"/>
              <a:chOff x="269" y="2259"/>
              <a:chExt cx="2108" cy="221"/>
            </a:xfrm>
          </p:grpSpPr>
          <p:sp>
            <p:nvSpPr>
              <p:cNvPr id="97" name="Rectangle 20"/>
              <p:cNvSpPr>
                <a:spLocks noChangeArrowheads="1"/>
              </p:cNvSpPr>
              <p:nvPr/>
            </p:nvSpPr>
            <p:spPr bwMode="auto">
              <a:xfrm>
                <a:off x="293" y="2270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type=reset&gt;</a:t>
                </a:r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269" y="2259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386" y="2259"/>
              <a:ext cx="1314" cy="221"/>
              <a:chOff x="2386" y="2259"/>
              <a:chExt cx="1314" cy="221"/>
            </a:xfrm>
          </p:grpSpPr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2402" y="2270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6" name="Rectangle 24"/>
              <p:cNvSpPr>
                <a:spLocks noChangeArrowheads="1"/>
              </p:cNvSpPr>
              <p:nvPr/>
            </p:nvSpPr>
            <p:spPr bwMode="auto">
              <a:xfrm>
                <a:off x="2386" y="2259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3" name="Group 25"/>
            <p:cNvGrpSpPr>
              <a:grpSpLocks/>
            </p:cNvGrpSpPr>
            <p:nvPr/>
          </p:nvGrpSpPr>
          <p:grpSpPr bwMode="auto">
            <a:xfrm>
              <a:off x="3708" y="2259"/>
              <a:ext cx="2320" cy="221"/>
              <a:chOff x="3708" y="2259"/>
              <a:chExt cx="2320" cy="221"/>
            </a:xfrm>
          </p:grpSpPr>
          <p:sp>
            <p:nvSpPr>
              <p:cNvPr id="93" name="Rectangle 26"/>
              <p:cNvSpPr>
                <a:spLocks noChangeArrowheads="1"/>
              </p:cNvSpPr>
              <p:nvPr/>
            </p:nvSpPr>
            <p:spPr bwMode="auto">
              <a:xfrm>
                <a:off x="3724" y="2270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초기화 버튼</a:t>
                </a:r>
              </a:p>
            </p:txBody>
          </p:sp>
          <p:sp>
            <p:nvSpPr>
              <p:cNvPr id="94" name="Rectangle 27"/>
              <p:cNvSpPr>
                <a:spLocks noChangeArrowheads="1"/>
              </p:cNvSpPr>
              <p:nvPr/>
            </p:nvSpPr>
            <p:spPr bwMode="auto">
              <a:xfrm>
                <a:off x="3708" y="2259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Group 28"/>
            <p:cNvGrpSpPr>
              <a:grpSpLocks/>
            </p:cNvGrpSpPr>
            <p:nvPr/>
          </p:nvGrpSpPr>
          <p:grpSpPr bwMode="auto">
            <a:xfrm>
              <a:off x="269" y="2507"/>
              <a:ext cx="2108" cy="221"/>
              <a:chOff x="269" y="2507"/>
              <a:chExt cx="2108" cy="221"/>
            </a:xfrm>
          </p:grpSpPr>
          <p:sp>
            <p:nvSpPr>
              <p:cNvPr id="91" name="Rectangle 29"/>
              <p:cNvSpPr>
                <a:spLocks noChangeArrowheads="1"/>
              </p:cNvSpPr>
              <p:nvPr/>
            </p:nvSpPr>
            <p:spPr bwMode="auto">
              <a:xfrm>
                <a:off x="293" y="2519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type=image&gt;</a:t>
                </a: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69" y="2507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5" name="Group 31"/>
            <p:cNvGrpSpPr>
              <a:grpSpLocks/>
            </p:cNvGrpSpPr>
            <p:nvPr/>
          </p:nvGrpSpPr>
          <p:grpSpPr bwMode="auto">
            <a:xfrm>
              <a:off x="2386" y="2507"/>
              <a:ext cx="1314" cy="221"/>
              <a:chOff x="2386" y="2507"/>
              <a:chExt cx="1314" cy="221"/>
            </a:xfrm>
          </p:grpSpPr>
          <p:sp>
            <p:nvSpPr>
              <p:cNvPr id="89" name="Rectangle 32"/>
              <p:cNvSpPr>
                <a:spLocks noChangeArrowheads="1"/>
              </p:cNvSpPr>
              <p:nvPr/>
            </p:nvSpPr>
            <p:spPr bwMode="auto">
              <a:xfrm>
                <a:off x="2402" y="2519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90" name="Rectangle 33"/>
              <p:cNvSpPr>
                <a:spLocks noChangeArrowheads="1"/>
              </p:cNvSpPr>
              <p:nvPr/>
            </p:nvSpPr>
            <p:spPr bwMode="auto">
              <a:xfrm>
                <a:off x="2386" y="2507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Group 34"/>
            <p:cNvGrpSpPr>
              <a:grpSpLocks/>
            </p:cNvGrpSpPr>
            <p:nvPr/>
          </p:nvGrpSpPr>
          <p:grpSpPr bwMode="auto">
            <a:xfrm>
              <a:off x="3708" y="2507"/>
              <a:ext cx="2320" cy="221"/>
              <a:chOff x="3708" y="2507"/>
              <a:chExt cx="2320" cy="221"/>
            </a:xfrm>
          </p:grpSpPr>
          <p:sp>
            <p:nvSpPr>
              <p:cNvPr id="87" name="Rectangle 35"/>
              <p:cNvSpPr>
                <a:spLocks noChangeArrowheads="1"/>
              </p:cNvSpPr>
              <p:nvPr/>
            </p:nvSpPr>
            <p:spPr bwMode="auto">
              <a:xfrm>
                <a:off x="3724" y="2519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이미지 버튼</a:t>
                </a:r>
              </a:p>
            </p:txBody>
          </p:sp>
          <p:sp>
            <p:nvSpPr>
              <p:cNvPr id="88" name="Rectangle 36"/>
              <p:cNvSpPr>
                <a:spLocks noChangeArrowheads="1"/>
              </p:cNvSpPr>
              <p:nvPr/>
            </p:nvSpPr>
            <p:spPr bwMode="auto">
              <a:xfrm>
                <a:off x="3708" y="2507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7" name="Group 37"/>
            <p:cNvGrpSpPr>
              <a:grpSpLocks/>
            </p:cNvGrpSpPr>
            <p:nvPr/>
          </p:nvGrpSpPr>
          <p:grpSpPr bwMode="auto">
            <a:xfrm>
              <a:off x="269" y="2755"/>
              <a:ext cx="2108" cy="221"/>
              <a:chOff x="269" y="2755"/>
              <a:chExt cx="2108" cy="221"/>
            </a:xfrm>
          </p:grpSpPr>
          <p:sp>
            <p:nvSpPr>
              <p:cNvPr id="85" name="Rectangle 38"/>
              <p:cNvSpPr>
                <a:spLocks noChangeArrowheads="1"/>
              </p:cNvSpPr>
              <p:nvPr/>
            </p:nvSpPr>
            <p:spPr bwMode="auto">
              <a:xfrm>
                <a:off x="293" y="2767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type=file&gt;</a:t>
                </a:r>
              </a:p>
            </p:txBody>
          </p:sp>
          <p:sp>
            <p:nvSpPr>
              <p:cNvPr id="86" name="Rectangle 39"/>
              <p:cNvSpPr>
                <a:spLocks noChangeArrowheads="1"/>
              </p:cNvSpPr>
              <p:nvPr/>
            </p:nvSpPr>
            <p:spPr bwMode="auto">
              <a:xfrm>
                <a:off x="269" y="2755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8" name="Group 40"/>
            <p:cNvGrpSpPr>
              <a:grpSpLocks/>
            </p:cNvGrpSpPr>
            <p:nvPr/>
          </p:nvGrpSpPr>
          <p:grpSpPr bwMode="auto">
            <a:xfrm>
              <a:off x="2386" y="2755"/>
              <a:ext cx="1314" cy="221"/>
              <a:chOff x="2386" y="2755"/>
              <a:chExt cx="1314" cy="221"/>
            </a:xfrm>
          </p:grpSpPr>
          <p:sp>
            <p:nvSpPr>
              <p:cNvPr id="83" name="Rectangle 41"/>
              <p:cNvSpPr>
                <a:spLocks noChangeArrowheads="1"/>
              </p:cNvSpPr>
              <p:nvPr/>
            </p:nvSpPr>
            <p:spPr bwMode="auto">
              <a:xfrm>
                <a:off x="2402" y="2767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4" name="Rectangle 42"/>
              <p:cNvSpPr>
                <a:spLocks noChangeArrowheads="1"/>
              </p:cNvSpPr>
              <p:nvPr/>
            </p:nvSpPr>
            <p:spPr bwMode="auto">
              <a:xfrm>
                <a:off x="2386" y="2755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Group 43"/>
            <p:cNvGrpSpPr>
              <a:grpSpLocks/>
            </p:cNvGrpSpPr>
            <p:nvPr/>
          </p:nvGrpSpPr>
          <p:grpSpPr bwMode="auto">
            <a:xfrm>
              <a:off x="3708" y="2755"/>
              <a:ext cx="2320" cy="221"/>
              <a:chOff x="3708" y="2755"/>
              <a:chExt cx="2320" cy="221"/>
            </a:xfrm>
          </p:grpSpPr>
          <p:sp>
            <p:nvSpPr>
              <p:cNvPr id="81" name="Rectangle 44"/>
              <p:cNvSpPr>
                <a:spLocks noChangeArrowheads="1"/>
              </p:cNvSpPr>
              <p:nvPr/>
            </p:nvSpPr>
            <p:spPr bwMode="auto">
              <a:xfrm>
                <a:off x="3724" y="2767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파일 업로드</a:t>
                </a:r>
              </a:p>
            </p:txBody>
          </p:sp>
          <p:sp>
            <p:nvSpPr>
              <p:cNvPr id="82" name="Rectangle 45"/>
              <p:cNvSpPr>
                <a:spLocks noChangeArrowheads="1"/>
              </p:cNvSpPr>
              <p:nvPr/>
            </p:nvSpPr>
            <p:spPr bwMode="auto">
              <a:xfrm>
                <a:off x="3708" y="2755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0" name="Group 46"/>
            <p:cNvGrpSpPr>
              <a:grpSpLocks/>
            </p:cNvGrpSpPr>
            <p:nvPr/>
          </p:nvGrpSpPr>
          <p:grpSpPr bwMode="auto">
            <a:xfrm>
              <a:off x="269" y="3004"/>
              <a:ext cx="2108" cy="221"/>
              <a:chOff x="269" y="3004"/>
              <a:chExt cx="2108" cy="221"/>
            </a:xfrm>
          </p:grpSpPr>
          <p:sp>
            <p:nvSpPr>
              <p:cNvPr id="79" name="Rectangle 47"/>
              <p:cNvSpPr>
                <a:spLocks noChangeArrowheads="1"/>
              </p:cNvSpPr>
              <p:nvPr/>
            </p:nvSpPr>
            <p:spPr bwMode="auto">
              <a:xfrm>
                <a:off x="293" y="3015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&lt;input type=hidden&gt;</a:t>
                </a:r>
              </a:p>
            </p:txBody>
          </p:sp>
          <p:sp>
            <p:nvSpPr>
              <p:cNvPr id="80" name="Rectangle 48"/>
              <p:cNvSpPr>
                <a:spLocks noChangeArrowheads="1"/>
              </p:cNvSpPr>
              <p:nvPr/>
            </p:nvSpPr>
            <p:spPr bwMode="auto">
              <a:xfrm>
                <a:off x="269" y="3004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1" name="Group 49"/>
            <p:cNvGrpSpPr>
              <a:grpSpLocks/>
            </p:cNvGrpSpPr>
            <p:nvPr/>
          </p:nvGrpSpPr>
          <p:grpSpPr bwMode="auto">
            <a:xfrm>
              <a:off x="2386" y="3004"/>
              <a:ext cx="1314" cy="221"/>
              <a:chOff x="2386" y="3004"/>
              <a:chExt cx="1314" cy="221"/>
            </a:xfrm>
          </p:grpSpPr>
          <p:sp>
            <p:nvSpPr>
              <p:cNvPr id="77" name="Rectangle 50"/>
              <p:cNvSpPr>
                <a:spLocks noChangeArrowheads="1"/>
              </p:cNvSpPr>
              <p:nvPr/>
            </p:nvSpPr>
            <p:spPr bwMode="auto">
              <a:xfrm>
                <a:off x="2402" y="3015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안 보임</a:t>
                </a:r>
              </a:p>
            </p:txBody>
          </p:sp>
          <p:sp>
            <p:nvSpPr>
              <p:cNvPr id="78" name="Rectangle 51"/>
              <p:cNvSpPr>
                <a:spLocks noChangeArrowheads="1"/>
              </p:cNvSpPr>
              <p:nvPr/>
            </p:nvSpPr>
            <p:spPr bwMode="auto">
              <a:xfrm>
                <a:off x="2386" y="3004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2" name="Group 52"/>
            <p:cNvGrpSpPr>
              <a:grpSpLocks/>
            </p:cNvGrpSpPr>
            <p:nvPr/>
          </p:nvGrpSpPr>
          <p:grpSpPr bwMode="auto">
            <a:xfrm>
              <a:off x="3708" y="3004"/>
              <a:ext cx="2320" cy="221"/>
              <a:chOff x="3708" y="3004"/>
              <a:chExt cx="2320" cy="221"/>
            </a:xfrm>
          </p:grpSpPr>
          <p:sp>
            <p:nvSpPr>
              <p:cNvPr id="75" name="Rectangle 53"/>
              <p:cNvSpPr>
                <a:spLocks noChangeArrowheads="1"/>
              </p:cNvSpPr>
              <p:nvPr/>
            </p:nvSpPr>
            <p:spPr bwMode="auto">
              <a:xfrm>
                <a:off x="3724" y="3015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숨겨진 필드</a:t>
                </a:r>
              </a:p>
            </p:txBody>
          </p:sp>
          <p:sp>
            <p:nvSpPr>
              <p:cNvPr id="76" name="Rectangle 54"/>
              <p:cNvSpPr>
                <a:spLocks noChangeArrowheads="1"/>
              </p:cNvSpPr>
              <p:nvPr/>
            </p:nvSpPr>
            <p:spPr bwMode="auto">
              <a:xfrm>
                <a:off x="3708" y="3004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3" name="Group 55"/>
            <p:cNvGrpSpPr>
              <a:grpSpLocks/>
            </p:cNvGrpSpPr>
            <p:nvPr/>
          </p:nvGrpSpPr>
          <p:grpSpPr bwMode="auto">
            <a:xfrm>
              <a:off x="269" y="3252"/>
              <a:ext cx="2108" cy="221"/>
              <a:chOff x="269" y="3252"/>
              <a:chExt cx="2108" cy="221"/>
            </a:xfrm>
          </p:grpSpPr>
          <p:sp>
            <p:nvSpPr>
              <p:cNvPr id="73" name="Rectangle 56"/>
              <p:cNvSpPr>
                <a:spLocks noChangeArrowheads="1"/>
              </p:cNvSpPr>
              <p:nvPr/>
            </p:nvSpPr>
            <p:spPr bwMode="auto">
              <a:xfrm>
                <a:off x="293" y="3264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&lt;textarea&gt;&lt;/textarea&gt;</a:t>
                </a:r>
              </a:p>
            </p:txBody>
          </p:sp>
          <p:sp>
            <p:nvSpPr>
              <p:cNvPr id="74" name="Rectangle 57"/>
              <p:cNvSpPr>
                <a:spLocks noChangeArrowheads="1"/>
              </p:cNvSpPr>
              <p:nvPr/>
            </p:nvSpPr>
            <p:spPr bwMode="auto">
              <a:xfrm>
                <a:off x="269" y="3252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Group 58"/>
            <p:cNvGrpSpPr>
              <a:grpSpLocks/>
            </p:cNvGrpSpPr>
            <p:nvPr/>
          </p:nvGrpSpPr>
          <p:grpSpPr bwMode="auto">
            <a:xfrm>
              <a:off x="2386" y="3252"/>
              <a:ext cx="1314" cy="221"/>
              <a:chOff x="2386" y="3252"/>
              <a:chExt cx="1314" cy="221"/>
            </a:xfrm>
          </p:grpSpPr>
          <p:sp>
            <p:nvSpPr>
              <p:cNvPr id="71" name="Rectangle 59"/>
              <p:cNvSpPr>
                <a:spLocks noChangeArrowheads="1"/>
              </p:cNvSpPr>
              <p:nvPr/>
            </p:nvSpPr>
            <p:spPr bwMode="auto">
              <a:xfrm>
                <a:off x="2402" y="3264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2" name="Rectangle 60"/>
              <p:cNvSpPr>
                <a:spLocks noChangeArrowheads="1"/>
              </p:cNvSpPr>
              <p:nvPr/>
            </p:nvSpPr>
            <p:spPr bwMode="auto">
              <a:xfrm>
                <a:off x="2386" y="3252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" name="Group 61"/>
            <p:cNvGrpSpPr>
              <a:grpSpLocks/>
            </p:cNvGrpSpPr>
            <p:nvPr/>
          </p:nvGrpSpPr>
          <p:grpSpPr bwMode="auto">
            <a:xfrm>
              <a:off x="3708" y="3252"/>
              <a:ext cx="2320" cy="221"/>
              <a:chOff x="3708" y="3252"/>
              <a:chExt cx="2320" cy="221"/>
            </a:xfrm>
          </p:grpSpPr>
          <p:sp>
            <p:nvSpPr>
              <p:cNvPr id="69" name="Rectangle 62"/>
              <p:cNvSpPr>
                <a:spLocks noChangeArrowheads="1"/>
              </p:cNvSpPr>
              <p:nvPr/>
            </p:nvSpPr>
            <p:spPr bwMode="auto">
              <a:xfrm>
                <a:off x="3724" y="3264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 dirty="0">
                    <a:solidFill>
                      <a:srgbClr val="000000"/>
                    </a:solidFill>
                  </a:rPr>
                  <a:t>여러 줄 </a:t>
                </a:r>
                <a:r>
                  <a:rPr lang="ko-KR" sz="1800" dirty="0" smtClean="0">
                    <a:solidFill>
                      <a:srgbClr val="000000"/>
                    </a:solidFill>
                  </a:rPr>
                  <a:t>입력상자</a:t>
                </a:r>
                <a:endParaRPr lang="ko-KR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>
                <a:off x="3708" y="3252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6" name="Group 64"/>
            <p:cNvGrpSpPr>
              <a:grpSpLocks/>
            </p:cNvGrpSpPr>
            <p:nvPr/>
          </p:nvGrpSpPr>
          <p:grpSpPr bwMode="auto">
            <a:xfrm>
              <a:off x="269" y="3500"/>
              <a:ext cx="2108" cy="221"/>
              <a:chOff x="269" y="3500"/>
              <a:chExt cx="2108" cy="221"/>
            </a:xfrm>
          </p:grpSpPr>
          <p:sp>
            <p:nvSpPr>
              <p:cNvPr id="67" name="Rectangle 65"/>
              <p:cNvSpPr>
                <a:spLocks noChangeArrowheads="1"/>
              </p:cNvSpPr>
              <p:nvPr/>
            </p:nvSpPr>
            <p:spPr bwMode="auto">
              <a:xfrm>
                <a:off x="293" y="3512"/>
                <a:ext cx="2061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&lt;select&gt;&lt;/select&gt;</a:t>
                </a:r>
              </a:p>
            </p:txBody>
          </p:sp>
          <p:sp>
            <p:nvSpPr>
              <p:cNvPr id="68" name="Rectangle 66"/>
              <p:cNvSpPr>
                <a:spLocks noChangeArrowheads="1"/>
              </p:cNvSpPr>
              <p:nvPr/>
            </p:nvSpPr>
            <p:spPr bwMode="auto">
              <a:xfrm>
                <a:off x="269" y="3500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7" name="Group 67"/>
            <p:cNvGrpSpPr>
              <a:grpSpLocks/>
            </p:cNvGrpSpPr>
            <p:nvPr/>
          </p:nvGrpSpPr>
          <p:grpSpPr bwMode="auto">
            <a:xfrm>
              <a:off x="2386" y="3500"/>
              <a:ext cx="1314" cy="221"/>
              <a:chOff x="2386" y="3500"/>
              <a:chExt cx="1314" cy="221"/>
            </a:xfrm>
          </p:grpSpPr>
          <p:sp>
            <p:nvSpPr>
              <p:cNvPr id="65" name="Rectangle 68"/>
              <p:cNvSpPr>
                <a:spLocks noChangeArrowheads="1"/>
              </p:cNvSpPr>
              <p:nvPr/>
            </p:nvSpPr>
            <p:spPr bwMode="auto">
              <a:xfrm>
                <a:off x="2402" y="3512"/>
                <a:ext cx="1282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6" name="Rectangle 69"/>
              <p:cNvSpPr>
                <a:spLocks noChangeArrowheads="1"/>
              </p:cNvSpPr>
              <p:nvPr/>
            </p:nvSpPr>
            <p:spPr bwMode="auto">
              <a:xfrm>
                <a:off x="2386" y="3500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8" name="Group 70"/>
            <p:cNvGrpSpPr>
              <a:grpSpLocks/>
            </p:cNvGrpSpPr>
            <p:nvPr/>
          </p:nvGrpSpPr>
          <p:grpSpPr bwMode="auto">
            <a:xfrm>
              <a:off x="3708" y="3500"/>
              <a:ext cx="2320" cy="221"/>
              <a:chOff x="3708" y="3500"/>
              <a:chExt cx="2320" cy="221"/>
            </a:xfrm>
          </p:grpSpPr>
          <p:sp>
            <p:nvSpPr>
              <p:cNvPr id="63" name="Rectangle 71"/>
              <p:cNvSpPr>
                <a:spLocks noChangeArrowheads="1"/>
              </p:cNvSpPr>
              <p:nvPr/>
            </p:nvSpPr>
            <p:spPr bwMode="auto">
              <a:xfrm>
                <a:off x="3724" y="3512"/>
                <a:ext cx="2288" cy="19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목록 상자의 시작과 끝</a:t>
                </a:r>
              </a:p>
            </p:txBody>
          </p:sp>
          <p:sp>
            <p:nvSpPr>
              <p:cNvPr id="64" name="Rectangle 72"/>
              <p:cNvSpPr>
                <a:spLocks noChangeArrowheads="1"/>
              </p:cNvSpPr>
              <p:nvPr/>
            </p:nvSpPr>
            <p:spPr bwMode="auto">
              <a:xfrm>
                <a:off x="3708" y="3500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9" name="Group 73"/>
            <p:cNvGrpSpPr>
              <a:grpSpLocks/>
            </p:cNvGrpSpPr>
            <p:nvPr/>
          </p:nvGrpSpPr>
          <p:grpSpPr bwMode="auto">
            <a:xfrm>
              <a:off x="269" y="3748"/>
              <a:ext cx="2108" cy="221"/>
              <a:chOff x="269" y="3748"/>
              <a:chExt cx="2108" cy="221"/>
            </a:xfrm>
          </p:grpSpPr>
          <p:sp>
            <p:nvSpPr>
              <p:cNvPr id="61" name="Rectangle 74"/>
              <p:cNvSpPr>
                <a:spLocks noChangeArrowheads="1"/>
              </p:cNvSpPr>
              <p:nvPr/>
            </p:nvSpPr>
            <p:spPr bwMode="auto">
              <a:xfrm>
                <a:off x="293" y="3760"/>
                <a:ext cx="2061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ko-KR" sz="1800">
                    <a:solidFill>
                      <a:srgbClr val="000000"/>
                    </a:solidFill>
                  </a:rPr>
                  <a:t>&lt;option&gt;</a:t>
                </a:r>
              </a:p>
            </p:txBody>
          </p:sp>
          <p:sp>
            <p:nvSpPr>
              <p:cNvPr id="62" name="Rectangle 75"/>
              <p:cNvSpPr>
                <a:spLocks noChangeArrowheads="1"/>
              </p:cNvSpPr>
              <p:nvPr/>
            </p:nvSpPr>
            <p:spPr bwMode="auto">
              <a:xfrm>
                <a:off x="269" y="3748"/>
                <a:ext cx="2108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0" name="Group 76"/>
            <p:cNvGrpSpPr>
              <a:grpSpLocks/>
            </p:cNvGrpSpPr>
            <p:nvPr/>
          </p:nvGrpSpPr>
          <p:grpSpPr bwMode="auto">
            <a:xfrm>
              <a:off x="2386" y="3748"/>
              <a:ext cx="1314" cy="221"/>
              <a:chOff x="2386" y="3748"/>
              <a:chExt cx="1314" cy="221"/>
            </a:xfrm>
          </p:grpSpPr>
          <p:sp>
            <p:nvSpPr>
              <p:cNvPr id="59" name="Rectangle 77"/>
              <p:cNvSpPr>
                <a:spLocks noChangeArrowheads="1"/>
              </p:cNvSpPr>
              <p:nvPr/>
            </p:nvSpPr>
            <p:spPr bwMode="auto">
              <a:xfrm>
                <a:off x="2402" y="3760"/>
                <a:ext cx="1282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" name="Rectangle 78"/>
              <p:cNvSpPr>
                <a:spLocks noChangeArrowheads="1"/>
              </p:cNvSpPr>
              <p:nvPr/>
            </p:nvSpPr>
            <p:spPr bwMode="auto">
              <a:xfrm>
                <a:off x="2386" y="3748"/>
                <a:ext cx="1314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1" name="Group 79"/>
            <p:cNvGrpSpPr>
              <a:grpSpLocks/>
            </p:cNvGrpSpPr>
            <p:nvPr/>
          </p:nvGrpSpPr>
          <p:grpSpPr bwMode="auto">
            <a:xfrm>
              <a:off x="3708" y="3748"/>
              <a:ext cx="2320" cy="221"/>
              <a:chOff x="3708" y="3748"/>
              <a:chExt cx="2320" cy="221"/>
            </a:xfrm>
          </p:grpSpPr>
          <p:sp>
            <p:nvSpPr>
              <p:cNvPr id="57" name="Rectangle 80"/>
              <p:cNvSpPr>
                <a:spLocks noChangeArrowheads="1"/>
              </p:cNvSpPr>
              <p:nvPr/>
            </p:nvSpPr>
            <p:spPr bwMode="auto">
              <a:xfrm>
                <a:off x="3724" y="3760"/>
                <a:ext cx="2288" cy="19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just">
                  <a:buClr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ko-KR" sz="1800">
                    <a:solidFill>
                      <a:srgbClr val="000000"/>
                    </a:solidFill>
                  </a:rPr>
                  <a:t>목록 상자에 포함될 항목 지정</a:t>
                </a:r>
              </a:p>
            </p:txBody>
          </p:sp>
          <p:sp>
            <p:nvSpPr>
              <p:cNvPr id="58" name="Rectangle 81"/>
              <p:cNvSpPr>
                <a:spLocks noChangeArrowheads="1"/>
              </p:cNvSpPr>
              <p:nvPr/>
            </p:nvSpPr>
            <p:spPr bwMode="auto">
              <a:xfrm>
                <a:off x="3708" y="3748"/>
                <a:ext cx="2320" cy="221"/>
              </a:xfrm>
              <a:prstGeom prst="rect">
                <a:avLst/>
              </a:prstGeom>
              <a:noFill/>
              <a:ln w="9360">
                <a:solidFill>
                  <a:srgbClr val="A0A0A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42" name="Group 82"/>
            <p:cNvGrpSpPr>
              <a:grpSpLocks/>
            </p:cNvGrpSpPr>
            <p:nvPr/>
          </p:nvGrpSpPr>
          <p:grpSpPr bwMode="auto">
            <a:xfrm>
              <a:off x="264" y="1740"/>
              <a:ext cx="2108" cy="267"/>
              <a:chOff x="264" y="1740"/>
              <a:chExt cx="2108" cy="267"/>
            </a:xfrm>
          </p:grpSpPr>
          <p:sp>
            <p:nvSpPr>
              <p:cNvPr id="53" name="Rectangle 83"/>
              <p:cNvSpPr>
                <a:spLocks noChangeArrowheads="1"/>
              </p:cNvSpPr>
              <p:nvPr/>
            </p:nvSpPr>
            <p:spPr bwMode="auto">
              <a:xfrm>
                <a:off x="264" y="1740"/>
                <a:ext cx="2108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4" name="Group 84"/>
              <p:cNvGrpSpPr>
                <a:grpSpLocks/>
              </p:cNvGrpSpPr>
              <p:nvPr/>
            </p:nvGrpSpPr>
            <p:grpSpPr bwMode="auto">
              <a:xfrm>
                <a:off x="264" y="1740"/>
                <a:ext cx="2108" cy="221"/>
                <a:chOff x="264" y="1740"/>
                <a:chExt cx="2108" cy="221"/>
              </a:xfrm>
            </p:grpSpPr>
            <p:sp>
              <p:nvSpPr>
                <p:cNvPr id="55" name="Rectangle 85"/>
                <p:cNvSpPr>
                  <a:spLocks noChangeArrowheads="1"/>
                </p:cNvSpPr>
                <p:nvPr/>
              </p:nvSpPr>
              <p:spPr bwMode="auto">
                <a:xfrm>
                  <a:off x="288" y="1751"/>
                  <a:ext cx="2061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태그명</a:t>
                  </a:r>
                </a:p>
              </p:txBody>
            </p:sp>
            <p:sp>
              <p:nvSpPr>
                <p:cNvPr id="56" name="Rectangle 86"/>
                <p:cNvSpPr>
                  <a:spLocks noChangeArrowheads="1"/>
                </p:cNvSpPr>
                <p:nvPr/>
              </p:nvSpPr>
              <p:spPr bwMode="auto">
                <a:xfrm>
                  <a:off x="264" y="1740"/>
                  <a:ext cx="2108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3" name="Group 87"/>
            <p:cNvGrpSpPr>
              <a:grpSpLocks/>
            </p:cNvGrpSpPr>
            <p:nvPr/>
          </p:nvGrpSpPr>
          <p:grpSpPr bwMode="auto">
            <a:xfrm>
              <a:off x="2381" y="1740"/>
              <a:ext cx="1319" cy="267"/>
              <a:chOff x="2381" y="1740"/>
              <a:chExt cx="1319" cy="267"/>
            </a:xfrm>
          </p:grpSpPr>
          <p:sp>
            <p:nvSpPr>
              <p:cNvPr id="49" name="Rectangle 88"/>
              <p:cNvSpPr>
                <a:spLocks noChangeArrowheads="1"/>
              </p:cNvSpPr>
              <p:nvPr/>
            </p:nvSpPr>
            <p:spPr bwMode="auto">
              <a:xfrm>
                <a:off x="2381" y="1740"/>
                <a:ext cx="1319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0" name="Group 89"/>
              <p:cNvGrpSpPr>
                <a:grpSpLocks/>
              </p:cNvGrpSpPr>
              <p:nvPr/>
            </p:nvGrpSpPr>
            <p:grpSpPr bwMode="auto">
              <a:xfrm>
                <a:off x="2381" y="1740"/>
                <a:ext cx="1319" cy="221"/>
                <a:chOff x="2381" y="1740"/>
                <a:chExt cx="1319" cy="221"/>
              </a:xfrm>
            </p:grpSpPr>
            <p:sp>
              <p:nvSpPr>
                <p:cNvPr id="51" name="Rectangle 90"/>
                <p:cNvSpPr>
                  <a:spLocks noChangeArrowheads="1"/>
                </p:cNvSpPr>
                <p:nvPr/>
              </p:nvSpPr>
              <p:spPr bwMode="auto">
                <a:xfrm>
                  <a:off x="2397" y="1751"/>
                  <a:ext cx="1287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결과</a:t>
                  </a:r>
                </a:p>
                <a:p>
                  <a:pPr algn="just" eaLnBrk="0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endParaRPr lang="en-GB" altLang="ko-KR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ectangle 91"/>
                <p:cNvSpPr>
                  <a:spLocks noChangeArrowheads="1"/>
                </p:cNvSpPr>
                <p:nvPr/>
              </p:nvSpPr>
              <p:spPr bwMode="auto">
                <a:xfrm>
                  <a:off x="2381" y="1740"/>
                  <a:ext cx="1319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44" name="Group 92"/>
            <p:cNvGrpSpPr>
              <a:grpSpLocks/>
            </p:cNvGrpSpPr>
            <p:nvPr/>
          </p:nvGrpSpPr>
          <p:grpSpPr bwMode="auto">
            <a:xfrm>
              <a:off x="3704" y="1740"/>
              <a:ext cx="2320" cy="267"/>
              <a:chOff x="3704" y="1740"/>
              <a:chExt cx="2320" cy="267"/>
            </a:xfrm>
          </p:grpSpPr>
          <p:sp>
            <p:nvSpPr>
              <p:cNvPr id="45" name="Rectangle 93"/>
              <p:cNvSpPr>
                <a:spLocks noChangeArrowheads="1"/>
              </p:cNvSpPr>
              <p:nvPr/>
            </p:nvSpPr>
            <p:spPr bwMode="auto">
              <a:xfrm>
                <a:off x="3704" y="1740"/>
                <a:ext cx="2320" cy="267"/>
              </a:xfrm>
              <a:prstGeom prst="rect">
                <a:avLst/>
              </a:prstGeom>
              <a:solidFill>
                <a:srgbClr val="F3F3F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46" name="Group 94"/>
              <p:cNvGrpSpPr>
                <a:grpSpLocks/>
              </p:cNvGrpSpPr>
              <p:nvPr/>
            </p:nvGrpSpPr>
            <p:grpSpPr bwMode="auto">
              <a:xfrm>
                <a:off x="3704" y="1740"/>
                <a:ext cx="2320" cy="221"/>
                <a:chOff x="3704" y="1740"/>
                <a:chExt cx="2320" cy="221"/>
              </a:xfrm>
            </p:grpSpPr>
            <p:sp>
              <p:nvSpPr>
                <p:cNvPr id="47" name="Rectangle 95"/>
                <p:cNvSpPr>
                  <a:spLocks noChangeArrowheads="1"/>
                </p:cNvSpPr>
                <p:nvPr/>
              </p:nvSpPr>
              <p:spPr bwMode="auto">
                <a:xfrm>
                  <a:off x="3720" y="1751"/>
                  <a:ext cx="2288" cy="197"/>
                </a:xfrm>
                <a:prstGeom prst="rect">
                  <a:avLst/>
                </a:prstGeom>
                <a:solidFill>
                  <a:srgbClr val="F3F3F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0000" tIns="46800" rIns="90000" bIns="46800" anchor="ctr"/>
                <a:lstStyle/>
                <a:p>
                  <a:pPr algn="just">
                    <a:buClrTx/>
                    <a:buFontTx/>
                    <a:buNone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</a:pPr>
                  <a:r>
                    <a:rPr lang="ko-KR" sz="1800">
                      <a:solidFill>
                        <a:srgbClr val="000000"/>
                      </a:solidFill>
                    </a:rPr>
                    <a:t>설명</a:t>
                  </a:r>
                </a:p>
              </p:txBody>
            </p:sp>
            <p:sp>
              <p:nvSpPr>
                <p:cNvPr id="48" name="Rectangle 96"/>
                <p:cNvSpPr>
                  <a:spLocks noChangeArrowheads="1"/>
                </p:cNvSpPr>
                <p:nvPr/>
              </p:nvSpPr>
              <p:spPr bwMode="auto">
                <a:xfrm>
                  <a:off x="3704" y="1740"/>
                  <a:ext cx="2320" cy="221"/>
                </a:xfrm>
                <a:prstGeom prst="rect">
                  <a:avLst/>
                </a:prstGeom>
                <a:noFill/>
                <a:ln w="936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dirty="0"/>
              <a:t>&lt;input&gt; </a:t>
            </a:r>
            <a:r>
              <a:rPr lang="ko-KR" altLang="en-US" dirty="0"/>
              <a:t>요소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3528" y="1484784"/>
            <a:ext cx="85689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요소의 주요 속성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컨트롤의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처리할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컨트롤에는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name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 필수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컨트롤의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textarea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처음에 사용할 수 없으므로 태그 내에 초기 문자열을 삽입해야 합니다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text, password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컨트롤의 가로 크기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지정하지 않으면 컨트롤의 폭은 브라우저에 따라 달라짐</a:t>
            </a:r>
          </a:p>
          <a:p>
            <a:pPr marL="1200150" lvl="2" indent="-285750">
              <a:buFont typeface="Wingdings" panose="05000000000000000000" pitchFamily="2" charset="2"/>
              <a:buChar char="l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지정해도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브라우저의 설정이나 글꼴 크기에 따라 폭이 달라질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있음</a:t>
            </a:r>
            <a:endParaRPr lang="en-US" altLang="ko-KR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maxlength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text, password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컨트롤의 최대 입력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 수를 설정하는 것으로 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지정하지 않았을 때는 크기에 영향을 줍니다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checked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라디오버튼의 초기 선택상태 지정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disabled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컨트롤을 포커스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등의 조작이 불가능하게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데이터는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서버로 전송하지 않음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readonly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컨트롤의 내용을 변경되지 않게 하지만 데이터는 서버로 전송</a:t>
            </a:r>
            <a:endParaRPr lang="en-US" altLang="ko-KR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7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html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04" y="357166"/>
            <a:ext cx="6166056" cy="612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276872"/>
            <a:ext cx="5054749" cy="423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(form.html)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http-equiv="Content-Type" content="text/html"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"UTF-8"&gt;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폼 컨트롤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폼 컨트롤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(input)&lt;/h1&gt;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&lt;form method="post" action="server.jsp"&gt;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&lt;legend&gt;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회원정보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userId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userId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type="image"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="images/btn.jpg" alt="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중복확인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userPwd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비밀번호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type="password"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userPwd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userEmail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userEmail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title="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아이디 입력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&amp;#64;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type="text"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userAccount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title="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계정 입력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성별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type="radio" name="gender" id="man" value="male"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for="man"&gt;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남자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type="radio" name="gender" id="woman" value="female"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for="woman"&gt;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여자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&lt;input type="file" name="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attchPhoto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수신설정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&lt;input type="checkbox" name="accept"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acceptEmail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acceptEmail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메일 수신 허용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type="checkbox" name="accept"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acceptSMS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acceptSMS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"&gt;SMS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 허용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type="submit" value="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&lt;input type="reset" value="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&lt;/form&gt;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목록상자 </a:t>
            </a:r>
            <a:r>
              <a:rPr lang="en-US" altLang="ko-KR" smtClean="0"/>
              <a:t>&lt;select&gt;,&lt;option&gt;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79189"/>
            <a:ext cx="8229600" cy="307410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목록 상자를 생성할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상자는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드롭다운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메뉴와 리스트 박스로 나눌 수 있고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size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목록 상자에 보여질 항목의 크기를 설정할 수 있고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multiple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다중 선택 옵션을 지정할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selected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선택 여부를 설정할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개의 옵션을 묶어서 표현하고자 할 때는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묶으면 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select, option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616129"/>
            <a:ext cx="8286808" cy="1189135"/>
            <a:chOff x="500034" y="2305547"/>
            <a:chExt cx="8286808" cy="3791220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910" y="2633847"/>
              <a:ext cx="8143932" cy="29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&lt;select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name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변수명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식별자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&lt;option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value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초기값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항목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&lt;/option&gt;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&lt;/select&gt;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05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(select.html)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http-equiv="content-type" content="text/html;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=utf-8"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 만들기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&lt;form method="post" action=""&gt;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&lt;legend&gt;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목록상자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&lt;/legend&gt;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userAge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연령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&lt;select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userAge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value="10"&gt;10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value="20"&gt;20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value="30"&gt;30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value="40"&gt;40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&lt;option value="after50"&gt;50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 이후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&lt;/select&gt;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1988840"/>
            <a:ext cx="8536462" cy="4604529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036302"/>
            <a:ext cx="82809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연락처정보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&lt;select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size="5" multiple="multiple"&gt;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&lt;option value="010-3790-1997"&gt;010-3790-1997&lt;/option&gt;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&lt;option value="010-3139-1997"&gt;010-3139-1997&lt;/option&gt;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&lt;option value="010-2721-1997"&gt;010-2721-1997&lt;/option&gt;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&lt;/select&gt;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&lt;legend&gt;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목록항목의 그룹화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&lt;/legend&gt;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&lt;label for="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userAddr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&lt;/label&gt;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&lt;select id="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userAddr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label="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서울특별시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gangnam-gu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강남구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seocho-gu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서초구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gangseo-gu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강서구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yangcheon-gu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양천구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204864"/>
            <a:ext cx="8536462" cy="4388505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20888"/>
            <a:ext cx="8280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label="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광역시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pusan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부산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daegu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대구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kwangju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광주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incheon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인천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	&lt;option value="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daejeon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&lt;/option&gt;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optgroup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	&lt;/select&gt;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&lt;/p&gt;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&lt;/form&gt;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여러 줄 글상자 </a:t>
            </a:r>
            <a:r>
              <a:rPr lang="en-US" altLang="ko-KR" smtClean="0"/>
              <a:t>&lt;textarea&gt;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811237"/>
            <a:ext cx="8229600" cy="221457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줄로 된 텍스트를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입력받을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때는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이용한 한 줄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글상자와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달리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 안에서 입력한 텍스트의 내용이 임의의 줄로 바뀝니다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입력받을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수 있는 텍스트 수는 제한이 없습니다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textarea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168691"/>
            <a:ext cx="8501122" cy="1189135"/>
            <a:chOff x="500034" y="2305547"/>
            <a:chExt cx="8501122" cy="3791220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472" y="2697471"/>
              <a:ext cx="8429684" cy="29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&lt;textarea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cols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 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가로크기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rows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 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세로크기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name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 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변수명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 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식별자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초기값이 되는 텍스트 작성</a:t>
              </a:r>
              <a:endParaRPr lang="en-US" altLang="ko-KR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&lt;/textarea&gt;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57242" y="1412776"/>
            <a:ext cx="8086724" cy="48023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CSS(Cascading Style Sheet)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HTML 3.2</a:t>
            </a:r>
            <a:r>
              <a:rPr lang="ko-KR" altLang="en-US" sz="1800" dirty="0" smtClean="0"/>
              <a:t>부터 지원하기 시작한 것으로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웹 디자이너와 사용자들의 필요에 의해 특별히 개발되었습니다</a:t>
            </a:r>
            <a:r>
              <a:rPr lang="en-US" altLang="ko-KR" sz="1800" dirty="0" smtClean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CSS</a:t>
            </a:r>
            <a:r>
              <a:rPr lang="ko-KR" altLang="en-US" sz="1800" dirty="0" smtClean="0"/>
              <a:t>에서는 폰트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색상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공백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공간과 그 밖의 문서 표현 측면을 자유롭게 지정할 수 있는 기능을 제공합니다</a:t>
            </a:r>
            <a:r>
              <a:rPr lang="en-US" altLang="ko-KR" sz="1800" dirty="0" smtClean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</a:t>
            </a:r>
            <a:r>
              <a:rPr lang="ko-KR" altLang="en-US" sz="1800" dirty="0" smtClean="0"/>
              <a:t>은 웹 문서를 다양하게 설계하고 수시로 변경하는 데 많은 제약이 있었기 때문에 이것을 보완하기 위해 </a:t>
            </a:r>
            <a:r>
              <a:rPr lang="en-US" altLang="ko-KR" sz="1800" dirty="0" smtClean="0"/>
              <a:t>CSS</a:t>
            </a:r>
            <a:r>
              <a:rPr lang="ko-KR" altLang="en-US" sz="1800" dirty="0" smtClean="0"/>
              <a:t>를 만든 것입니다</a:t>
            </a:r>
            <a:r>
              <a:rPr lang="en-US" altLang="ko-KR" sz="18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</a:t>
            </a:r>
            <a:r>
              <a:rPr lang="ko-KR" altLang="en-US" sz="1800" dirty="0" smtClean="0"/>
              <a:t>만을 이용해서 웹 페이지를 제작하게 되면 요소 하나 하나에 대한 디자인을 직접 해야 하지만 </a:t>
            </a:r>
            <a:r>
              <a:rPr lang="en-US" altLang="ko-KR" sz="1800" dirty="0" smtClean="0"/>
              <a:t>CSS</a:t>
            </a:r>
            <a:r>
              <a:rPr lang="ko-KR" altLang="en-US" sz="1800" dirty="0" smtClean="0"/>
              <a:t>를 이용하면 그룹화해서 디자인 하는 것이 가능하므로 문서의 일관성을 유지하기도 편리하고 작업 시간도 단축시킬 수 있습니다</a:t>
            </a:r>
            <a:r>
              <a:rPr lang="en-US" altLang="ko-KR" sz="1800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smtClean="0"/>
              <a:t>버튼 요소</a:t>
            </a:r>
            <a:r>
              <a:rPr lang="en-US" altLang="ko-KR" smtClean="0"/>
              <a:t>&lt;button&gt;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811237"/>
            <a:ext cx="8229600" cy="1473747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input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submit, reset, button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등의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같지만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좀 더 유연한 디자인이 가능하다는 장점이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3786190"/>
            <a:ext cx="8501122" cy="1189135"/>
            <a:chOff x="500034" y="2305547"/>
            <a:chExt cx="8501122" cy="3791220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472" y="2697471"/>
              <a:ext cx="8429684" cy="2943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&lt;button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type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버튼의 종류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name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변수명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식별자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버튼명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&lt;/button&gt;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버튼 요소</a:t>
            </a:r>
            <a:r>
              <a:rPr lang="en-US" altLang="ko-KR" dirty="0" smtClean="0"/>
              <a:t>&lt;hidden&gt;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811237"/>
            <a:ext cx="8229600" cy="1832077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nput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속성을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hidden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으로 지정하면 화면에는 출력이 되지 않는데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 속성을 이용하는 경우는 스크립트에서 작업한 데이터를 저장할 용도나 숨긴 상태에서 서버로 값을 전송하기 위한 목적인 경우가 많습니다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4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폼 디자인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412776"/>
            <a:ext cx="8229600" cy="2841899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불필요한 질문을 피하는 것이 좋습니다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예를 들어 신용카드 종류를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입력받는데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신용카드 번호 앞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자리를 입력하도록 하는 것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적절한 위치에 레이블을 삽입해서 사용자가 입력을 빠르게 할 수 있도록 도와주는 것이 좋습니다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 형식을 적절하게 선택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연관된 입력은 그룹화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주된 행동과 부수적인 행동을 구분해서 배치해야 하는데 전송 버튼과 같은 것은 화면에 잘 보이도록 만들어 주는 것이 좋습니다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2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smtClean="0"/>
              <a:t>&lt;div&gt; </a:t>
            </a:r>
            <a:r>
              <a:rPr lang="ko-KR" altLang="en-US" smtClean="0"/>
              <a:t>요소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7"/>
            <a:ext cx="8229600" cy="292895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div(division)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분할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나누기의 의미를 가지며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그룹화하는 역할을 수행합니다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주로 블록 요소를 그룹화하기 위해 사용하며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id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해당 그룹의 의미를 부여할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레이아웃을 구현할 때도 사용할 수 있으며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구조를 고려하여 서로 연관성 있는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그룹화하는 것이 좋습니다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572007"/>
            <a:ext cx="8429684" cy="1000133"/>
            <a:chOff x="500034" y="2800356"/>
            <a:chExt cx="8429684" cy="1236269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800358"/>
              <a:ext cx="8286808" cy="1236267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034" y="2800356"/>
              <a:ext cx="8429684" cy="114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&lt;div&gt;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블록 요소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(Block Element)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&lt;/div&gt;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132856"/>
            <a:ext cx="4954513" cy="42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(div.html)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&lt;html 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xmlns</a:t>
            </a:r>
            <a:r>
              <a:rPr lang="en-US" altLang="ko-KR" sz="1400" dirty="0" smtClean="0">
                <a:solidFill>
                  <a:srgbClr val="000000"/>
                </a:solidFill>
              </a:rPr>
              <a:t>="http://www.w3.org/1999/xhtml" 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lang</a:t>
            </a:r>
            <a:r>
              <a:rPr lang="en-US" altLang="ko-KR" sz="1400" dirty="0" smtClean="0">
                <a:solidFill>
                  <a:srgbClr val="000000"/>
                </a:solidFill>
              </a:rPr>
              <a:t>="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ko</a:t>
            </a:r>
            <a:r>
              <a:rPr lang="en-US" altLang="ko-KR" sz="1400" dirty="0" smtClean="0">
                <a:solidFill>
                  <a:srgbClr val="000000"/>
                </a:solidFill>
              </a:rPr>
              <a:t>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&lt;head&gt;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&lt;meta 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charset</a:t>
            </a:r>
            <a:r>
              <a:rPr lang="en-US" altLang="ko-KR" sz="1400" dirty="0" smtClean="0">
                <a:solidFill>
                  <a:srgbClr val="000000"/>
                </a:solidFill>
              </a:rPr>
              <a:t> = 'UTF-8'&gt;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&lt;title&gt;</a:t>
            </a:r>
            <a:r>
              <a:rPr lang="ko-KR" altLang="en-US" sz="1400" dirty="0" smtClean="0">
                <a:solidFill>
                  <a:srgbClr val="000000"/>
                </a:solidFill>
              </a:rPr>
              <a:t>블록 요소 그룹화하기</a:t>
            </a:r>
            <a:r>
              <a:rPr lang="en-US" altLang="ko-KR" sz="1400" dirty="0" smtClean="0">
                <a:solidFill>
                  <a:srgbClr val="000000"/>
                </a:solidFill>
              </a:rPr>
              <a:t>&lt;/title&gt;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&lt;/head&gt;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&lt;body&gt;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&lt;div id="coffee"&gt;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&lt;h1&gt;Web Cafe - Coffee&lt;/h1&gt;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&lt;div class="origin"&gt;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&lt;h2&gt;Coffee </a:t>
            </a:r>
            <a:r>
              <a:rPr lang="ko-KR" altLang="en-US" sz="1400" dirty="0" smtClean="0">
                <a:solidFill>
                  <a:srgbClr val="000000"/>
                </a:solidFill>
              </a:rPr>
              <a:t>원두</a:t>
            </a:r>
            <a:r>
              <a:rPr lang="en-US" altLang="ko-KR" sz="1400" dirty="0" smtClean="0">
                <a:solidFill>
                  <a:srgbClr val="000000"/>
                </a:solidFill>
              </a:rPr>
              <a:t>&lt;/h2&gt;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&lt;h3&gt;</a:t>
            </a:r>
            <a:r>
              <a:rPr lang="ko-KR" altLang="en-US" sz="1400" dirty="0" smtClean="0">
                <a:solidFill>
                  <a:srgbClr val="000000"/>
                </a:solidFill>
              </a:rPr>
              <a:t>자메이카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블루마운틴</a:t>
            </a:r>
            <a:r>
              <a:rPr lang="en-US" altLang="ko-KR" sz="1400" dirty="0" smtClean="0">
                <a:solidFill>
                  <a:srgbClr val="000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jamaica</a:t>
            </a:r>
            <a:r>
              <a:rPr lang="en-US" altLang="ko-KR" sz="1400" dirty="0" smtClean="0">
                <a:solidFill>
                  <a:srgbClr val="000000"/>
                </a:solidFill>
              </a:rPr>
              <a:t> blue mountain)&lt;/h3&gt;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	</a:t>
            </a:r>
            <a:r>
              <a:rPr lang="ko-KR" altLang="en-US" sz="1400" dirty="0" smtClean="0">
                <a:solidFill>
                  <a:srgbClr val="000000"/>
                </a:solidFill>
              </a:rPr>
              <a:t>자메이카의 블루 산맥에서 재배되는 커피의 명칭이다</a:t>
            </a:r>
            <a:r>
              <a:rPr lang="en-US" altLang="ko-KR" sz="1400" dirty="0" smtClean="0">
                <a:solidFill>
                  <a:srgbClr val="000000"/>
                </a:solidFill>
              </a:rPr>
              <a:t>. </a:t>
            </a:r>
            <a:r>
              <a:rPr lang="ko-KR" altLang="en-US" sz="1400" dirty="0" smtClean="0">
                <a:solidFill>
                  <a:srgbClr val="000000"/>
                </a:solidFill>
              </a:rPr>
              <a:t>블루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마운틴은</a:t>
            </a:r>
            <a:r>
              <a:rPr lang="ko-KR" altLang="en-US" sz="1400" dirty="0" smtClean="0">
                <a:solidFill>
                  <a:srgbClr val="000000"/>
                </a:solidFill>
              </a:rPr>
              <a:t> 쓴 맛이 덜하고 향이 부드러운 커피로 신맛과 단맛이 완벽하게 조화를 이룬 커피로 평가 받는다</a:t>
            </a:r>
            <a:r>
              <a:rPr lang="en-US" altLang="ko-KR" sz="1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&lt;/p&gt;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</a:rPr>
              <a:t>				&lt;h3&gt;</a:t>
            </a:r>
            <a:r>
              <a:rPr lang="ko-KR" altLang="en-US" sz="1400" dirty="0" smtClean="0">
                <a:solidFill>
                  <a:srgbClr val="000000"/>
                </a:solidFill>
              </a:rPr>
              <a:t>케냐 커피</a:t>
            </a:r>
            <a:r>
              <a:rPr lang="en-US" altLang="ko-KR" sz="1400" dirty="0" smtClean="0">
                <a:solidFill>
                  <a:srgbClr val="000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kenya</a:t>
            </a:r>
            <a:r>
              <a:rPr lang="en-US" altLang="ko-KR" sz="1400" dirty="0" smtClean="0">
                <a:solidFill>
                  <a:srgbClr val="000000"/>
                </a:solidFill>
              </a:rPr>
              <a:t>)&lt;/h3&gt;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	</a:t>
            </a:r>
            <a:r>
              <a:rPr lang="ko-KR" altLang="en-US" sz="1400" dirty="0" smtClean="0">
                <a:solidFill>
                  <a:srgbClr val="000000"/>
                </a:solidFill>
              </a:rPr>
              <a:t>아프리카 최고의 커피 생산국에서 생산되는 케냐 커피는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와인향</a:t>
            </a:r>
            <a:r>
              <a:rPr lang="ko-KR" altLang="en-US" sz="1400" dirty="0" smtClean="0">
                <a:solidFill>
                  <a:srgbClr val="000000"/>
                </a:solidFill>
              </a:rPr>
              <a:t> 또는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꽃향기가</a:t>
            </a:r>
            <a:r>
              <a:rPr lang="ko-KR" altLang="en-US" sz="1400" dirty="0" smtClean="0">
                <a:solidFill>
                  <a:srgbClr val="000000"/>
                </a:solidFill>
              </a:rPr>
              <a:t> 나는 것으로 유명하며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과일의 상큼한 신맛과 품위 있는 산미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중후하면서도 상큼한 맛이 매력적인 커피이다</a:t>
            </a:r>
            <a:r>
              <a:rPr lang="en-US" altLang="ko-KR" sz="1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&lt;/p&gt;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&lt;/div&gt;</a:t>
            </a:r>
          </a:p>
          <a:p>
            <a:endParaRPr lang="en-US" altLang="ko-KR" sz="1400" dirty="0" smtClean="0">
              <a:solidFill>
                <a:srgbClr val="000000"/>
              </a:solidFill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&lt;div class="blending"&gt;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&lt;h2&gt;Blending Coffee&lt;/h2&gt;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&lt;h3&gt;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아메리카노</a:t>
            </a:r>
            <a:r>
              <a:rPr lang="en-US" altLang="ko-KR" sz="1400" dirty="0" smtClean="0">
                <a:solidFill>
                  <a:srgbClr val="000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americano</a:t>
            </a:r>
            <a:r>
              <a:rPr lang="en-US" altLang="ko-KR" sz="1400" dirty="0" smtClean="0">
                <a:solidFill>
                  <a:srgbClr val="000000"/>
                </a:solidFill>
              </a:rPr>
              <a:t>)&lt;/h3&gt;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	</a:t>
            </a:r>
            <a:r>
              <a:rPr lang="ko-KR" altLang="en-US" sz="1400" dirty="0" smtClean="0">
                <a:solidFill>
                  <a:srgbClr val="000000"/>
                </a:solidFill>
              </a:rPr>
              <a:t>커피 원액에 물을 희석시킨 커피로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에스프레소의</a:t>
            </a:r>
            <a:r>
              <a:rPr lang="ko-KR" altLang="en-US" sz="1400" dirty="0" smtClean="0">
                <a:solidFill>
                  <a:srgbClr val="000000"/>
                </a:solidFill>
              </a:rPr>
              <a:t> 진하고 쓴맛을 부드럽고 가볍게 만든 음료</a:t>
            </a: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				</a:t>
            </a:r>
            <a:r>
              <a:rPr lang="en-US" altLang="ko-KR" sz="1400" dirty="0" smtClean="0">
                <a:solidFill>
                  <a:srgbClr val="000000"/>
                </a:solidFill>
              </a:rPr>
              <a:t>&lt;/p&gt;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&lt;h3&gt;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카페라떼</a:t>
            </a:r>
            <a:r>
              <a:rPr lang="en-US" altLang="ko-KR" sz="1400" dirty="0" smtClean="0">
                <a:solidFill>
                  <a:srgbClr val="000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</a:rPr>
              <a:t>caffe</a:t>
            </a:r>
            <a:r>
              <a:rPr lang="en-US" altLang="ko-KR" sz="1400" dirty="0" smtClean="0">
                <a:solidFill>
                  <a:srgbClr val="000000"/>
                </a:solidFill>
              </a:rPr>
              <a:t> latte)&lt;/h3&gt;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	</a:t>
            </a:r>
            <a:r>
              <a:rPr lang="ko-KR" altLang="en-US" sz="1400" dirty="0" smtClean="0">
                <a:solidFill>
                  <a:srgbClr val="000000"/>
                </a:solidFill>
              </a:rPr>
              <a:t>커피원액에 우유를 듬뿍 넣은 부드러운 커피</a:t>
            </a: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				</a:t>
            </a:r>
            <a:r>
              <a:rPr lang="en-US" altLang="ko-KR" sz="1400" dirty="0" smtClean="0">
                <a:solidFill>
                  <a:srgbClr val="000000"/>
                </a:solidFill>
              </a:rPr>
              <a:t>&lt;/p&gt;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</a:rPr>
              <a:t>				&lt;h3&gt;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카푸치노</a:t>
            </a:r>
            <a:r>
              <a:rPr lang="en-US" altLang="ko-KR" sz="1400" dirty="0" smtClean="0">
                <a:solidFill>
                  <a:srgbClr val="000000"/>
                </a:solidFill>
              </a:rPr>
              <a:t>(cappuccino)&lt;/h3&gt;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&lt;p&gt;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		</a:t>
            </a:r>
            <a:r>
              <a:rPr lang="ko-KR" altLang="en-US" sz="1400" dirty="0" smtClean="0">
                <a:solidFill>
                  <a:srgbClr val="000000"/>
                </a:solidFill>
              </a:rPr>
              <a:t>커피 원액에 우유와 우유 거품을 넣은 커피로 </a:t>
            </a:r>
            <a:r>
              <a:rPr lang="ko-KR" altLang="en-US" sz="1400" dirty="0" err="1" smtClean="0">
                <a:solidFill>
                  <a:srgbClr val="000000"/>
                </a:solidFill>
              </a:rPr>
              <a:t>라떼보다는</a:t>
            </a:r>
            <a:r>
              <a:rPr lang="ko-KR" altLang="en-US" sz="1400" dirty="0" smtClean="0">
                <a:solidFill>
                  <a:srgbClr val="000000"/>
                </a:solidFill>
              </a:rPr>
              <a:t> 다소 진한 맛</a:t>
            </a:r>
            <a:r>
              <a:rPr lang="en-US" altLang="ko-KR" sz="1400" dirty="0" smtClean="0">
                <a:solidFill>
                  <a:srgbClr val="000000"/>
                </a:solidFill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</a:rPr>
              <a:t>우유의 거품을 풍부하게 느낄 수 있는 커피</a:t>
            </a:r>
          </a:p>
          <a:p>
            <a:r>
              <a:rPr lang="ko-KR" altLang="en-US" sz="1400" dirty="0" smtClean="0">
                <a:solidFill>
                  <a:srgbClr val="000000"/>
                </a:solidFill>
              </a:rPr>
              <a:t>				</a:t>
            </a:r>
            <a:r>
              <a:rPr lang="en-US" altLang="ko-KR" sz="1400" dirty="0" smtClean="0">
                <a:solidFill>
                  <a:srgbClr val="000000"/>
                </a:solidFill>
              </a:rPr>
              <a:t>&lt;/p&gt;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	&lt;/div&gt;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	&lt;/div&gt;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	&lt;/body&gt;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smtClean="0"/>
              <a:t>&lt;span&gt; </a:t>
            </a:r>
            <a:r>
              <a:rPr lang="ko-KR" altLang="en-US" smtClean="0"/>
              <a:t>요소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7"/>
            <a:ext cx="8229600" cy="292895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요소를 그룹화하기 위해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사용한다면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요소를 그룹화할 때는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사용합니다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마찬가지로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class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이용하여 그룹화한 요소에 적절한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네이밍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(naming)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통해 의미를 부여할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요소이므로 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ul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요소와 같은 블록 요소를 포함할 수 없습니다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span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사용 형식은 다음과 같습니다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4572007"/>
            <a:ext cx="8429684" cy="1000133"/>
            <a:chOff x="500034" y="2800356"/>
            <a:chExt cx="8429684" cy="1236269"/>
          </a:xfrm>
        </p:grpSpPr>
        <p:sp>
          <p:nvSpPr>
            <p:cNvPr id="10" name="모서리가 둥근 직사각형 9"/>
            <p:cNvSpPr/>
            <p:nvPr/>
          </p:nvSpPr>
          <p:spPr bwMode="auto">
            <a:xfrm>
              <a:off x="500034" y="2800358"/>
              <a:ext cx="8286808" cy="1236267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034" y="2800356"/>
              <a:ext cx="8429684" cy="114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&lt;span&gt;</a:t>
              </a:r>
            </a:p>
            <a:p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인라인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요소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(Inline Element)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&lt;/span&gt;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276872"/>
            <a:ext cx="50958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57242" y="1412776"/>
            <a:ext cx="8086724" cy="35719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/>
              <a:t>웹 페이지의 요소를 객체화해서 동작을 제어하기 위해 사용하는 </a:t>
            </a:r>
            <a:r>
              <a:rPr lang="ko-KR" altLang="en-US" sz="1800" dirty="0" smtClean="0"/>
              <a:t>웹 표준 </a:t>
            </a:r>
            <a:r>
              <a:rPr lang="ko-KR" altLang="en-US" sz="1800" dirty="0"/>
              <a:t>기술에는 </a:t>
            </a:r>
            <a:r>
              <a:rPr lang="en-US" altLang="ko-KR" sz="1800" dirty="0"/>
              <a:t>DOM</a:t>
            </a:r>
            <a:r>
              <a:rPr lang="ko-KR" altLang="en-US" sz="1800" dirty="0"/>
              <a:t>과 </a:t>
            </a:r>
            <a:r>
              <a:rPr lang="en-US" altLang="ko-KR" sz="1800" dirty="0"/>
              <a:t>ECMA Script</a:t>
            </a:r>
            <a:r>
              <a:rPr lang="ko-KR" altLang="en-US" sz="1800" dirty="0"/>
              <a:t>가 있습니다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스크립트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언어의 표준 중의 하나가 </a:t>
            </a:r>
            <a:r>
              <a:rPr lang="en-US" altLang="ko-KR" sz="1800" dirty="0" smtClean="0"/>
              <a:t>JavaScript</a:t>
            </a:r>
            <a:endParaRPr lang="en-US" altLang="ko-KR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/>
              <a:t>DOM(Document Object Model)</a:t>
            </a:r>
            <a:r>
              <a:rPr lang="ko-KR" altLang="en-US" sz="1800" dirty="0"/>
              <a:t>은 웹 페이지의 구성 체계를 </a:t>
            </a:r>
            <a:r>
              <a:rPr lang="ko-KR" altLang="en-US" sz="1800" dirty="0" smtClean="0"/>
              <a:t>말하는데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이것은 </a:t>
            </a:r>
            <a:r>
              <a:rPr lang="en-US" altLang="ko-KR" sz="1800" dirty="0"/>
              <a:t>HTML</a:t>
            </a:r>
            <a:r>
              <a:rPr lang="ko-KR" altLang="en-US" sz="1800" dirty="0"/>
              <a:t>을 작성하면서 생성되는 논리적 </a:t>
            </a:r>
            <a:r>
              <a:rPr lang="ko-KR" altLang="en-US" sz="1800" dirty="0" smtClean="0"/>
              <a:t>규칙으로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자바스크립트나 다른 스크립트 언어를 이용해서 접근하고 조작할 수 있는 웹 페이지 요소의 표준 목록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웹 </a:t>
            </a:r>
            <a:r>
              <a:rPr lang="ko-KR" altLang="en-US" sz="1800" dirty="0"/>
              <a:t>브라우저는 이 논리적 구성 체계인 </a:t>
            </a:r>
            <a:r>
              <a:rPr lang="en-US" altLang="ko-KR" sz="1800" dirty="0"/>
              <a:t>DOM</a:t>
            </a:r>
            <a:r>
              <a:rPr lang="ko-KR" altLang="en-US" sz="1800" dirty="0"/>
              <a:t>을 해석하여 페이지를 표시하거나 </a:t>
            </a:r>
            <a:r>
              <a:rPr lang="en-US" altLang="ko-KR" sz="1800" dirty="0"/>
              <a:t>ECMA Script </a:t>
            </a:r>
            <a:r>
              <a:rPr lang="ko-KR" altLang="en-US" sz="1800" dirty="0"/>
              <a:t>등의 기술을 통하여 </a:t>
            </a:r>
            <a:r>
              <a:rPr lang="en-US" altLang="ko-KR" sz="1800" dirty="0"/>
              <a:t>DOM</a:t>
            </a:r>
            <a:r>
              <a:rPr lang="ko-KR" altLang="en-US" sz="1800" dirty="0"/>
              <a:t>의 구조를 변경할 수 있습니다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6100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(span.html)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="http://www.w3.org/1999/xhtml"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http-equiv="content-type" content="text/html;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charset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=utf-8" /&gt;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 그룹화하기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&lt;h1&gt;Coffee Drinks&lt;/h1&gt;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아메리카노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americano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class="size"&gt;Small&lt;/span&gt; -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class="price"&gt;3,000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class="size"&gt;Regular&lt;/span&gt; -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class="price"&gt;3,500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카페라떼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(cafe latte)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class="size"&gt;Small&lt;/span&gt; -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class="price"&gt;3,500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class="size"&gt;Regular&lt;/span&gt; -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class="price"&gt;4,000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카푸치노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(Cappuccino)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class="size"&gt;Small&lt;/span&gt; - 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class="price"&gt;3,800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class="size"&gt;Regular&lt;/span&gt; -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&lt;span class="price"&gt;4,300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&lt;/span&gt;&lt;/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iframe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7"/>
            <a:ext cx="8229600" cy="2928958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문서를 가지고 와서 표시하는 요소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width, height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altLang="ko-KR" sz="20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ame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seamless: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프레임의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테두리를 없애주는 속성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lang="en-US" altLang="ko-KR" sz="20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rc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표시할 문서의 주소 지정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(iframe.html)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7425" r="5431" b="34524"/>
          <a:stretch/>
        </p:blipFill>
        <p:spPr bwMode="auto">
          <a:xfrm>
            <a:off x="971600" y="2377363"/>
            <a:ext cx="7200799" cy="420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7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="http://www.w3.org/1999/xhtml"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&lt;head&gt;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&lt;meta http-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&lt;title&gt;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&lt;style&gt;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background: #003E00;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margin-top: -15px;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width: 95%;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height: 60px;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list-style: none;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height: 40px;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padding-top: 10px;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padding-bottom: 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42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483018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display: inline;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float: left;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font-size: 15px;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a:visited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padding: 10px 5px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5px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35px;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display: block;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color: #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fff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width: 150px;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text-decoration: none;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a:hover,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a:active, 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a:focus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text-shadow: 0px 2px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2px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#000;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color: #FC0;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&lt;/style&gt;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&lt;/head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544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-243408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613956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548680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548680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181464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1560" y="2239610"/>
            <a:ext cx="82809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&lt;body&gt;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&lt;div class="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navi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="image1.html"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태그 샘플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="link.html"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="list.html"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&lt;a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="table.html" target="content"&gt;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태그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&lt;/a&gt;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&lt;/div&gt;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name="content"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="meta.html" width="95%" height="550"&gt; 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iframe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&lt;/body&gt;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024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12" y="227013"/>
            <a:ext cx="6429420" cy="762000"/>
          </a:xfrm>
        </p:spPr>
        <p:txBody>
          <a:bodyPr/>
          <a:lstStyle/>
          <a:p>
            <a:r>
              <a:rPr lang="ko-KR" altLang="en-US" dirty="0" smtClean="0"/>
              <a:t>연습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9" t="36153" r="25251" b="12151"/>
          <a:stretch/>
        </p:blipFill>
        <p:spPr bwMode="auto">
          <a:xfrm>
            <a:off x="467544" y="1700808"/>
            <a:ext cx="8496944" cy="409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4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1-5. </a:t>
            </a:r>
            <a:r>
              <a:rPr lang="ko-KR" altLang="en-US" sz="3200" dirty="0" smtClean="0"/>
              <a:t>웹의 동작 원리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57242" y="1412776"/>
            <a:ext cx="8086724" cy="2808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브라우저에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을 직접 입력하거나 링크를 클릭해서 웹 페이지를 요청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브라우저는 </a:t>
            </a:r>
            <a:r>
              <a:rPr lang="en-US" altLang="ko-KR" sz="1600" dirty="0" smtClean="0"/>
              <a:t>URL</a:t>
            </a:r>
            <a:r>
              <a:rPr lang="ko-KR" altLang="en-US" sz="1600" dirty="0" smtClean="0"/>
              <a:t>에 명명된 서버에 </a:t>
            </a:r>
            <a:r>
              <a:rPr lang="en-US" altLang="ko-KR" sz="1600" dirty="0" smtClean="0"/>
              <a:t>HTTP </a:t>
            </a:r>
            <a:r>
              <a:rPr lang="ko-KR" altLang="en-US" sz="1600" dirty="0" smtClean="0"/>
              <a:t>요청을 보내서 특정 파일을 구하게 되는데 </a:t>
            </a:r>
            <a:r>
              <a:rPr lang="ko-KR" altLang="en-US" sz="1600" dirty="0" smtClean="0"/>
              <a:t>요청 경로가 없으면 서버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설정에 따른 기본 </a:t>
            </a:r>
            <a:r>
              <a:rPr lang="ko-KR" altLang="en-US" sz="1600" dirty="0" smtClean="0"/>
              <a:t>파일을 요청해서 구하게 됩니다</a:t>
            </a:r>
            <a:r>
              <a:rPr lang="en-US" altLang="ko-KR" sz="16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요청이 오면 서버는 요청된 파일을 찾고 </a:t>
            </a:r>
            <a:r>
              <a:rPr lang="en-US" altLang="ko-KR" sz="1600" dirty="0" smtClean="0"/>
              <a:t>HTTP </a:t>
            </a:r>
            <a:r>
              <a:rPr lang="ko-KR" altLang="en-US" sz="1600" dirty="0" smtClean="0"/>
              <a:t>응답을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보냅니다</a:t>
            </a:r>
            <a:r>
              <a:rPr lang="en-US" altLang="ko-KR" sz="16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요청 경로에 해당하는 </a:t>
            </a:r>
            <a:r>
              <a:rPr lang="ko-KR" altLang="en-US" sz="1600" dirty="0" smtClean="0"/>
              <a:t>파일을 찾을 수 없다면 서버는 오류메시지를 반환하게 되는데 </a:t>
            </a:r>
            <a:r>
              <a:rPr lang="en-US" altLang="ko-KR" sz="1600" dirty="0" smtClean="0"/>
              <a:t>404 Not Found</a:t>
            </a:r>
            <a:r>
              <a:rPr lang="ko-KR" altLang="en-US" sz="1600" dirty="0" smtClean="0"/>
              <a:t>가 대표적인 오류 메시지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요청 경로에 해당하는 파일을 </a:t>
            </a:r>
            <a:r>
              <a:rPr lang="ko-KR" altLang="en-US" sz="1600" dirty="0" smtClean="0"/>
              <a:t>찾으면 서버는 문서를 브라우저에 반환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브라우저는 받아온 결과가 있으면 문서를 해석하게 되는데 이 때 이미지나 스크립트와 같은 다른 외부 리소스가 있다면 </a:t>
            </a:r>
            <a:r>
              <a:rPr lang="ko-KR" altLang="en-US" sz="1600" dirty="0" err="1" smtClean="0"/>
              <a:t>마크업에</a:t>
            </a:r>
            <a:r>
              <a:rPr lang="ko-KR" altLang="en-US" sz="1600" dirty="0" smtClean="0"/>
              <a:t> 지정된 리소스를 서버에 다시 요청해서 각각의 위치에 리소스를 삽입해서 웹 페이지를 표시하게 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105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1-6. </a:t>
            </a:r>
            <a:r>
              <a:rPr lang="ko-KR" altLang="en-US" sz="3200" dirty="0" smtClean="0"/>
              <a:t>웹 사이트 성능 향상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57242" y="1412776"/>
            <a:ext cx="8086724" cy="43924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이미지의 품질을 손상시키지 않는 범위 내에서 이미지 파일의 크기를 최소로 만들기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공백문자와 줄 바꿈을 제거해서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CSS </a:t>
            </a:r>
            <a:r>
              <a:rPr lang="ko-KR" altLang="en-US" sz="1600" dirty="0" smtClean="0"/>
              <a:t>문서 최소화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자바스크립트 최소화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스크립트가 페이지의 다른 자원과 병행해서 </a:t>
            </a:r>
            <a:r>
              <a:rPr lang="ko-KR" altLang="en-US" sz="1600" dirty="0" err="1" smtClean="0"/>
              <a:t>로드되게</a:t>
            </a:r>
            <a:r>
              <a:rPr lang="ko-KR" altLang="en-US" sz="1600" dirty="0" smtClean="0"/>
              <a:t> 해서 </a:t>
            </a:r>
            <a:r>
              <a:rPr lang="ko-KR" altLang="en-US" sz="1600" dirty="0" err="1" smtClean="0"/>
              <a:t>랜더링을</a:t>
            </a:r>
            <a:r>
              <a:rPr lang="ko-KR" altLang="en-US" sz="1600" dirty="0" smtClean="0"/>
              <a:t> 방해하지 않도록 하기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불필요한 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스크립트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자바스크립트 라이브러리를 </a:t>
            </a:r>
            <a:r>
              <a:rPr lang="ko-KR" altLang="en-US" sz="1600" dirty="0" err="1" smtClean="0"/>
              <a:t>로드하지</a:t>
            </a:r>
            <a:r>
              <a:rPr lang="ko-KR" altLang="en-US" sz="1600" dirty="0" smtClean="0"/>
              <a:t> 않도록 하기</a:t>
            </a: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HTTP </a:t>
            </a:r>
            <a:r>
              <a:rPr lang="ko-KR" altLang="en-US" sz="1600" dirty="0" smtClean="0"/>
              <a:t>요청 횟수 최소화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성능 측정 도구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w</a:t>
            </a:r>
            <a:r>
              <a:rPr lang="en-US" altLang="ko-KR" sz="1600" dirty="0" smtClean="0"/>
              <a:t>ebpagetest.org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yslow.org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56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1-7. </a:t>
            </a:r>
            <a:r>
              <a:rPr lang="ko-KR" altLang="en-US" sz="3200" dirty="0" smtClean="0"/>
              <a:t>브라우저와 웹 </a:t>
            </a:r>
            <a:r>
              <a:rPr lang="ko-KR" altLang="en-US" sz="3200" dirty="0" smtClean="0"/>
              <a:t>에디터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57242" y="1412776"/>
            <a:ext cx="8086724" cy="44644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웹 </a:t>
            </a:r>
            <a:r>
              <a:rPr lang="ko-KR" altLang="en-US" sz="1600" dirty="0" smtClean="0"/>
              <a:t>브라우저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Internet Explorer : </a:t>
            </a:r>
            <a:r>
              <a:rPr lang="ko-KR" altLang="en-US" sz="1600" dirty="0" smtClean="0"/>
              <a:t>줄여서 </a:t>
            </a:r>
            <a:r>
              <a:rPr lang="en-US" altLang="ko-KR" sz="1600" dirty="0" smtClean="0"/>
              <a:t>IE</a:t>
            </a:r>
            <a:r>
              <a:rPr lang="ko-KR" altLang="en-US" sz="1600" dirty="0" smtClean="0"/>
              <a:t>라고도 하며 </a:t>
            </a:r>
            <a:r>
              <a:rPr lang="en-US" altLang="ko-KR" sz="1600" dirty="0" smtClean="0"/>
              <a:t>vendor prefix</a:t>
            </a:r>
            <a:r>
              <a:rPr lang="ko-KR" altLang="en-US" sz="1600" dirty="0" smtClean="0"/>
              <a:t>로는 </a:t>
            </a:r>
            <a:r>
              <a:rPr lang="en-US" altLang="ko-KR" sz="1600" dirty="0" err="1" smtClean="0"/>
              <a:t>ms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Chrome</a:t>
            </a:r>
            <a:r>
              <a:rPr lang="en-US" altLang="ko-KR" sz="1600" dirty="0"/>
              <a:t>: vendor prefix</a:t>
            </a:r>
            <a:r>
              <a:rPr lang="ko-KR" altLang="en-US" sz="1600" dirty="0"/>
              <a:t>로는 </a:t>
            </a:r>
            <a:r>
              <a:rPr lang="en-US" altLang="ko-KR" sz="1600" dirty="0" err="1" smtClean="0"/>
              <a:t>webkit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FireFox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vendor prefix</a:t>
            </a:r>
            <a:r>
              <a:rPr lang="ko-KR" altLang="en-US" sz="1600" dirty="0"/>
              <a:t>로는 </a:t>
            </a:r>
            <a:r>
              <a:rPr lang="en-US" altLang="ko-KR" sz="1600" dirty="0" err="1" smtClean="0"/>
              <a:t>moz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Opera: </a:t>
            </a:r>
            <a:r>
              <a:rPr lang="en-US" altLang="ko-KR" sz="1600" dirty="0"/>
              <a:t>vendor prefix</a:t>
            </a:r>
            <a:r>
              <a:rPr lang="ko-KR" altLang="en-US" sz="1600" dirty="0"/>
              <a:t>로는 </a:t>
            </a:r>
            <a:r>
              <a:rPr lang="en-US" altLang="ko-KR" sz="1600" dirty="0" smtClean="0"/>
              <a:t>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Safari: </a:t>
            </a:r>
            <a:r>
              <a:rPr lang="en-US" altLang="ko-KR" sz="1600" dirty="0"/>
              <a:t>vendor prefix</a:t>
            </a:r>
            <a:r>
              <a:rPr lang="ko-KR" altLang="en-US" sz="1600" dirty="0"/>
              <a:t>로는 </a:t>
            </a:r>
            <a:r>
              <a:rPr lang="en-US" altLang="ko-KR" sz="1600" dirty="0" err="1" smtClean="0"/>
              <a:t>webkit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웹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에디터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Notepat</a:t>
            </a:r>
            <a:r>
              <a:rPr lang="en-US" altLang="ko-KR" sz="1600" dirty="0" smtClean="0"/>
              <a:t>++, </a:t>
            </a:r>
            <a:r>
              <a:rPr lang="en-US" altLang="ko-KR" sz="1600" dirty="0" err="1" smtClean="0"/>
              <a:t>UltraEdit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EditPlus</a:t>
            </a:r>
            <a:r>
              <a:rPr lang="en-US" altLang="ko-KR" sz="1600" dirty="0" smtClean="0"/>
              <a:t>, Atom, </a:t>
            </a:r>
            <a:r>
              <a:rPr lang="en-US" altLang="ko-KR" sz="1600" dirty="0" err="1" smtClean="0"/>
              <a:t>Brakets</a:t>
            </a:r>
            <a:r>
              <a:rPr lang="en-US" altLang="ko-KR" sz="1600" dirty="0" smtClean="0"/>
              <a:t>, Vim </a:t>
            </a:r>
            <a:r>
              <a:rPr lang="ko-KR" altLang="en-US" sz="1600" dirty="0" smtClean="0"/>
              <a:t>같은 </a:t>
            </a:r>
            <a:r>
              <a:rPr lang="ko-KR" altLang="en-US" sz="1600" dirty="0" smtClean="0"/>
              <a:t>텍스트 </a:t>
            </a:r>
            <a:r>
              <a:rPr lang="ko-KR" altLang="en-US" sz="1600" dirty="0" smtClean="0"/>
              <a:t>에디터 사용 가능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웹 코딩 전용 에디터 사용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Aptana</a:t>
            </a:r>
            <a:r>
              <a:rPr lang="en-US" altLang="ko-KR" sz="1600" dirty="0" smtClean="0"/>
              <a:t> Studio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Eclipse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: Eclipse</a:t>
            </a:r>
            <a:r>
              <a:rPr lang="ko-KR" altLang="en-US" sz="1600" dirty="0" smtClean="0"/>
              <a:t>를 사용해서 할 수 있지만 </a:t>
            </a:r>
            <a:r>
              <a:rPr lang="en-US" altLang="ko-KR" sz="1600" dirty="0"/>
              <a:t>Eclipse </a:t>
            </a:r>
            <a:r>
              <a:rPr lang="ko-KR" altLang="en-US" sz="1600" dirty="0" smtClean="0"/>
              <a:t>는 웹 컨테이너가 있어야 웹 브라우저에 출력할 수 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1035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9107"/>
            <a:ext cx="8229600" cy="5472261"/>
          </a:xfrm>
        </p:spPr>
        <p:txBody>
          <a:bodyPr/>
          <a:lstStyle/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웹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프로젝트를 웹 </a:t>
            </a:r>
            <a:r>
              <a:rPr lang="ko-KR" altLang="en-US" sz="1600" dirty="0" smtClean="0"/>
              <a:t>서버에서 동작시켜 줄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서블릿을</a:t>
            </a:r>
            <a:r>
              <a:rPr lang="ko-KR" altLang="en-US" sz="1600" dirty="0" smtClean="0"/>
              <a:t> 호출하고 결과를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로 변환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웹 컨테이너를 설치</a:t>
            </a:r>
            <a:endParaRPr lang="en-US" altLang="ko-KR" sz="1600" dirty="0" smtClean="0"/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대표적인 웹 컨테이너로는 </a:t>
            </a:r>
            <a:r>
              <a:rPr lang="en-US" altLang="ko-KR" sz="1600" dirty="0" smtClean="0"/>
              <a:t>Apache Tomcat, Resin, Web Logic</a:t>
            </a:r>
            <a:r>
              <a:rPr lang="ko-KR" altLang="en-US" sz="1600" dirty="0" smtClean="0"/>
              <a:t> 등이 있습니다</a:t>
            </a:r>
            <a:r>
              <a:rPr lang="en-US" altLang="ko-KR" sz="1600" dirty="0" smtClean="0"/>
              <a:t>.</a:t>
            </a:r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hlinkClick r:id="rId3"/>
              </a:rPr>
              <a:t>http://tomcat.apache.org/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접속하여 다운로드</a:t>
            </a:r>
            <a:endParaRPr lang="en-US" altLang="ko-KR" sz="1600" dirty="0" smtClean="0"/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압축된 버전을 </a:t>
            </a:r>
            <a:r>
              <a:rPr lang="ko-KR" altLang="en-US" sz="1600" dirty="0" err="1" smtClean="0"/>
              <a:t>다운로드하면</a:t>
            </a:r>
            <a:r>
              <a:rPr lang="ko-KR" altLang="en-US" sz="1600" dirty="0" smtClean="0"/>
              <a:t> 압축을 해제하는 것으로 설치가 된 것이고 </a:t>
            </a:r>
            <a:r>
              <a:rPr lang="en-US" altLang="ko-KR" sz="1600" dirty="0" smtClean="0"/>
              <a:t>installer </a:t>
            </a:r>
            <a:r>
              <a:rPr lang="ko-KR" altLang="en-US" sz="1600" dirty="0" smtClean="0"/>
              <a:t>버전을 받으면 설치를 해야 합니다</a:t>
            </a:r>
            <a:r>
              <a:rPr lang="en-US" altLang="ko-KR" sz="1600" dirty="0" smtClean="0"/>
              <a:t>.</a:t>
            </a:r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기본 포트는 </a:t>
            </a:r>
            <a:r>
              <a:rPr lang="en-US" altLang="ko-KR" sz="1600" dirty="0" smtClean="0"/>
              <a:t>8080 </a:t>
            </a:r>
            <a:r>
              <a:rPr lang="ko-KR" altLang="en-US" sz="1600" dirty="0" smtClean="0"/>
              <a:t>포트를 사용하며 포트는 변경</a:t>
            </a:r>
            <a:r>
              <a:rPr lang="en-US" altLang="ko-KR" sz="1600" dirty="0" smtClean="0"/>
              <a:t>(conf </a:t>
            </a:r>
            <a:r>
              <a:rPr lang="ko-KR" altLang="en-US" sz="1600" dirty="0" smtClean="0"/>
              <a:t>폴더의 </a:t>
            </a:r>
            <a:r>
              <a:rPr lang="en-US" altLang="ko-KR" sz="1600" dirty="0" smtClean="0"/>
              <a:t>server.xml)</a:t>
            </a:r>
            <a:r>
              <a:rPr lang="ko-KR" altLang="en-US" sz="1600" dirty="0" smtClean="0"/>
              <a:t>이 가능합니다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err="1" smtClean="0"/>
              <a:t>오라클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XE </a:t>
            </a:r>
            <a:r>
              <a:rPr lang="ko-KR" altLang="en-US" sz="1600" dirty="0" smtClean="0"/>
              <a:t>버전이 설치된 경우 </a:t>
            </a:r>
            <a:r>
              <a:rPr lang="en-US" altLang="ko-KR" sz="1600" dirty="0" smtClean="0"/>
              <a:t>8080 </a:t>
            </a:r>
            <a:r>
              <a:rPr lang="ko-KR" altLang="en-US" sz="1600" dirty="0" smtClean="0"/>
              <a:t>포트를 사용하기 때문에 포트를 변경해서 실행해야 합니다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설치가 </a:t>
            </a:r>
            <a:r>
              <a:rPr lang="ko-KR" altLang="en-US" sz="1600" dirty="0" smtClean="0"/>
              <a:t>제대로 되었다면 압축된 버전을 다운로드 받은 경우 </a:t>
            </a:r>
            <a:r>
              <a:rPr lang="en-US" altLang="ko-KR" sz="1600" dirty="0" smtClean="0"/>
              <a:t>bin </a:t>
            </a:r>
            <a:r>
              <a:rPr lang="ko-KR" altLang="en-US" sz="1600" dirty="0" smtClean="0"/>
              <a:t>폴더 안의 </a:t>
            </a:r>
            <a:r>
              <a:rPr lang="en-US" altLang="ko-KR" sz="1600" dirty="0" smtClean="0"/>
              <a:t>startup.bat(</a:t>
            </a:r>
            <a:r>
              <a:rPr lang="ko-KR" altLang="en-US" sz="1600" dirty="0" smtClean="0"/>
              <a:t>맥이나 </a:t>
            </a:r>
            <a:r>
              <a:rPr lang="ko-KR" altLang="en-US" sz="1600" dirty="0" err="1" smtClean="0"/>
              <a:t>리눅스에서는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sh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파일을 실행시켜 아파치 </a:t>
            </a:r>
            <a:r>
              <a:rPr lang="ko-KR" altLang="en-US" sz="1600" dirty="0" err="1" smtClean="0"/>
              <a:t>톰캣을</a:t>
            </a:r>
            <a:r>
              <a:rPr lang="ko-KR" altLang="en-US" sz="1600" dirty="0" smtClean="0"/>
              <a:t> 구동하고 웹 브라우저에 </a:t>
            </a:r>
            <a:r>
              <a:rPr lang="en-US" altLang="ko-KR" sz="1600" dirty="0" smtClean="0"/>
              <a:t>localhost:8080(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 사용한 포트번호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입력하고 다음 화면이 나오면 성공이며 종료 할 때는 </a:t>
            </a:r>
            <a:r>
              <a:rPr lang="en-US" altLang="ko-KR" sz="1600" dirty="0" smtClean="0"/>
              <a:t>shutdown.bat </a:t>
            </a:r>
            <a:r>
              <a:rPr lang="ko-KR" altLang="en-US" sz="1600" dirty="0" smtClean="0"/>
              <a:t>파일을 실행하면 됩니다</a:t>
            </a:r>
            <a:r>
              <a:rPr lang="en-US" altLang="ko-KR" sz="1600" dirty="0" smtClean="0"/>
              <a:t>.</a:t>
            </a:r>
          </a:p>
          <a:p>
            <a:pPr marL="285750"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Installer </a:t>
            </a:r>
            <a:r>
              <a:rPr lang="ko-KR" altLang="en-US" sz="1600" dirty="0" smtClean="0"/>
              <a:t>버전을 설치한 경우에는 </a:t>
            </a:r>
            <a:r>
              <a:rPr lang="en-US" altLang="ko-KR" sz="1600" dirty="0" smtClean="0"/>
              <a:t>Tomcat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Monitor Tomcat</a:t>
            </a:r>
            <a:r>
              <a:rPr lang="ko-KR" altLang="en-US" sz="1600" dirty="0" smtClean="0"/>
              <a:t>을 실행시켜서 확인</a:t>
            </a:r>
            <a:endParaRPr lang="en-US" altLang="ko-KR" sz="1600" dirty="0" smtClean="0"/>
          </a:p>
        </p:txBody>
      </p:sp>
      <p:sp>
        <p:nvSpPr>
          <p:cNvPr id="261126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Apache Tomcat(</a:t>
            </a:r>
            <a:r>
              <a:rPr lang="ko-KR" altLang="en-US" dirty="0" smtClean="0"/>
              <a:t>웹 컨테이너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64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1-1. </a:t>
            </a:r>
            <a:r>
              <a:rPr lang="ko-KR" altLang="en-US" sz="3200" dirty="0" smtClean="0"/>
              <a:t>웹</a:t>
            </a:r>
            <a:r>
              <a:rPr lang="en-US" altLang="ko-KR" sz="3200" dirty="0" smtClean="0"/>
              <a:t>(WWW)</a:t>
            </a:r>
            <a:r>
              <a:rPr lang="ko-KR" altLang="en-US" sz="3200" dirty="0" smtClean="0"/>
              <a:t> 서비스</a:t>
            </a:r>
            <a:endParaRPr lang="ko-KR" altLang="en-US" sz="3200" dirty="0"/>
          </a:p>
        </p:txBody>
      </p:sp>
      <p:pic>
        <p:nvPicPr>
          <p:cNvPr id="6" name="내용 개체 틀 5" descr="웹서비스의이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85875" y="1643050"/>
            <a:ext cx="6572250" cy="3038475"/>
          </a:xfrm>
        </p:spPr>
      </p:pic>
      <p:sp>
        <p:nvSpPr>
          <p:cNvPr id="7" name="직사각형 6"/>
          <p:cNvSpPr/>
          <p:nvPr/>
        </p:nvSpPr>
        <p:spPr>
          <a:xfrm>
            <a:off x="539552" y="5034519"/>
            <a:ext cx="8326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www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동작 방식은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서비스에 대한 응답을 제공하기 위해서 항상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켜져있는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서버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(server)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서비스를 요청하는 클라이언트</a:t>
            </a: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(client)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형태를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띄며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클라이언트가 웹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브라우저를 통해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요청하면 서버는 클라이언트의 요청에 응답하는 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형식입니다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6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altLang="ko-KR" dirty="0" smtClean="0"/>
              <a:t>Apache Tomcat(</a:t>
            </a:r>
            <a:r>
              <a:rPr lang="ko-KR" altLang="en-US" dirty="0" smtClean="0"/>
              <a:t>웹 컨테이너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 cstate="print"/>
          <a:srcRect t="2985"/>
          <a:stretch>
            <a:fillRect/>
          </a:stretch>
        </p:blipFill>
        <p:spPr bwMode="auto">
          <a:xfrm>
            <a:off x="683568" y="1340768"/>
            <a:ext cx="7992888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9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115"/>
            <a:ext cx="8229600" cy="5184229"/>
          </a:xfrm>
        </p:spPr>
        <p:txBody>
          <a:bodyPr/>
          <a:lstStyle/>
          <a:p>
            <a:pPr marL="0" lvl="1" indent="0">
              <a:spcBef>
                <a:spcPct val="0"/>
              </a:spcBef>
              <a:buFontTx/>
              <a:buChar char="-"/>
            </a:pPr>
            <a:r>
              <a:rPr lang="ko-KR" altLang="en-US" sz="1600" dirty="0" smtClean="0"/>
              <a:t> 포트 번호나 스레드의 개수를 변경하고자 하는 경우에는 </a:t>
            </a:r>
            <a:r>
              <a:rPr lang="en-US" altLang="ko-KR" sz="1600" dirty="0" err="1" smtClean="0"/>
              <a:t>conf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폴더에 있는 </a:t>
            </a:r>
            <a:r>
              <a:rPr lang="en-US" altLang="ko-KR" sz="1600" dirty="0" smtClean="0"/>
              <a:t>server.xml </a:t>
            </a:r>
            <a:r>
              <a:rPr lang="ko-KR" altLang="en-US" sz="1600" dirty="0" smtClean="0"/>
              <a:t>파일을 수정</a:t>
            </a:r>
            <a:endParaRPr lang="en-US" altLang="ko-KR" sz="1600" dirty="0" smtClean="0"/>
          </a:p>
          <a:p>
            <a:pPr marL="0" lvl="1" indent="0">
              <a:spcBef>
                <a:spcPct val="0"/>
              </a:spcBef>
              <a:buFontTx/>
              <a:buChar char="-"/>
            </a:pPr>
            <a:endParaRPr lang="en-US" altLang="ko-KR" sz="1600" dirty="0"/>
          </a:p>
          <a:p>
            <a:pPr marL="0" lvl="1" indent="0">
              <a:spcBef>
                <a:spcPct val="0"/>
              </a:spcBef>
              <a:buNone/>
            </a:pPr>
            <a:r>
              <a:rPr lang="ko-KR" altLang="en-US" sz="1600" dirty="0" smtClean="0"/>
              <a:t>아래 부분에서 포트 번호를 변경하면 됩니다</a:t>
            </a:r>
            <a:r>
              <a:rPr lang="en-US" altLang="ko-KR" sz="1600" dirty="0" smtClean="0"/>
              <a:t>.</a:t>
            </a:r>
          </a:p>
          <a:p>
            <a:pPr marL="0" lvl="1" indent="0">
              <a:spcBef>
                <a:spcPct val="0"/>
              </a:spcBef>
              <a:buNone/>
            </a:pPr>
            <a:r>
              <a:rPr lang="en-US" altLang="ko-KR" sz="1600" dirty="0"/>
              <a:t>&lt;Connector </a:t>
            </a:r>
            <a:r>
              <a:rPr lang="en-US" altLang="ko-KR" sz="1600" b="1" dirty="0">
                <a:solidFill>
                  <a:srgbClr val="FF0000"/>
                </a:solidFill>
              </a:rPr>
              <a:t>port="9000" </a:t>
            </a:r>
            <a:r>
              <a:rPr lang="en-US" altLang="ko-KR" sz="1600" dirty="0" err="1" smtClean="0"/>
              <a:t>redirectPort</a:t>
            </a:r>
            <a:r>
              <a:rPr lang="en-US" altLang="ko-KR" sz="1600" dirty="0"/>
              <a:t>="8443" </a:t>
            </a:r>
            <a:r>
              <a:rPr lang="en-US" altLang="ko-KR" sz="1600" dirty="0" err="1"/>
              <a:t>connectionTimeout</a:t>
            </a:r>
            <a:r>
              <a:rPr lang="en-US" altLang="ko-KR" sz="1600" dirty="0"/>
              <a:t>="20000" protocol="HTTP/1.1</a:t>
            </a:r>
            <a:r>
              <a:rPr lang="en-US" altLang="ko-KR" sz="1600" dirty="0" smtClean="0"/>
              <a:t>"/&gt;</a:t>
            </a:r>
          </a:p>
          <a:p>
            <a:pPr marL="0" lvl="1" indent="0">
              <a:spcBef>
                <a:spcPct val="0"/>
              </a:spcBef>
              <a:buNone/>
            </a:pPr>
            <a:endParaRPr lang="en-US" altLang="ko-KR" sz="1600" dirty="0"/>
          </a:p>
          <a:p>
            <a:pPr marL="285750" lvl="1">
              <a:spcBef>
                <a:spcPct val="0"/>
              </a:spcBef>
              <a:buFontTx/>
              <a:buChar char="-"/>
            </a:pPr>
            <a:r>
              <a:rPr lang="ko-KR" altLang="en-US" sz="1600" dirty="0" smtClean="0"/>
              <a:t>스레드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풀을 사용하고자 하는 경우는 아래 코드를 추가</a:t>
            </a:r>
            <a:endParaRPr lang="en-US" altLang="ko-KR" sz="1600" dirty="0" smtClean="0"/>
          </a:p>
          <a:p>
            <a:pPr marL="0" lvl="1" indent="0">
              <a:spcBef>
                <a:spcPct val="0"/>
              </a:spcBef>
              <a:buNone/>
            </a:pPr>
            <a:r>
              <a:rPr lang="en-US" altLang="ko-KR" sz="1600" dirty="0"/>
              <a:t>&lt;Connector port="8443" protocol="HTTP/1.1" </a:t>
            </a:r>
            <a:r>
              <a:rPr lang="en-US" altLang="ko-KR" sz="1600" dirty="0" err="1"/>
              <a:t>SSLEnabled</a:t>
            </a:r>
            <a:r>
              <a:rPr lang="en-US" altLang="ko-KR" sz="1600" dirty="0"/>
              <a:t>="true" </a:t>
            </a:r>
            <a:r>
              <a:rPr lang="en-US" altLang="ko-KR" sz="1600" b="1" dirty="0" err="1">
                <a:solidFill>
                  <a:srgbClr val="FF0000"/>
                </a:solidFill>
              </a:rPr>
              <a:t>maxThreads</a:t>
            </a:r>
            <a:r>
              <a:rPr lang="en-US" altLang="ko-KR" sz="1600" b="1" dirty="0">
                <a:solidFill>
                  <a:srgbClr val="FF0000"/>
                </a:solidFill>
              </a:rPr>
              <a:t>="150" </a:t>
            </a:r>
            <a:r>
              <a:rPr lang="en-US" altLang="ko-KR" sz="1600" dirty="0"/>
              <a:t>scheme="https" secure="true" </a:t>
            </a:r>
            <a:r>
              <a:rPr lang="en-US" altLang="ko-KR" sz="1600" dirty="0" err="1"/>
              <a:t>clientAuth</a:t>
            </a:r>
            <a:r>
              <a:rPr lang="en-US" altLang="ko-KR" sz="1600" dirty="0"/>
              <a:t>="false" </a:t>
            </a:r>
            <a:r>
              <a:rPr lang="en-US" altLang="ko-KR" sz="1600" dirty="0" err="1"/>
              <a:t>sslProtocol</a:t>
            </a:r>
            <a:r>
              <a:rPr lang="en-US" altLang="ko-KR" sz="1600" dirty="0"/>
              <a:t>="TLS" /&gt;</a:t>
            </a:r>
            <a:endParaRPr lang="en-US" altLang="ko-KR" sz="1600" dirty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altLang="ko-KR" dirty="0" smtClean="0"/>
              <a:t>Apache Tomcat(</a:t>
            </a:r>
            <a:r>
              <a:rPr lang="ko-KR" altLang="en-US" dirty="0" smtClean="0"/>
              <a:t>웹 컨테이너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333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115"/>
            <a:ext cx="8229600" cy="5184229"/>
          </a:xfrm>
        </p:spPr>
        <p:txBody>
          <a:bodyPr/>
          <a:lstStyle/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[window] – [preferences] </a:t>
            </a:r>
            <a:r>
              <a:rPr lang="ko-KR" altLang="en-US" sz="1800" dirty="0" smtClean="0"/>
              <a:t>메뉴 실행</a:t>
            </a:r>
            <a:endParaRPr lang="en-US" altLang="ko-KR" sz="1800" dirty="0" smtClean="0"/>
          </a:p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[server] </a:t>
            </a:r>
            <a:r>
              <a:rPr lang="ko-KR" altLang="en-US" sz="1800" dirty="0" smtClean="0"/>
              <a:t>탭의 </a:t>
            </a:r>
            <a:r>
              <a:rPr lang="en-US" altLang="ko-KR" sz="1800" dirty="0" smtClean="0"/>
              <a:t>[runtime environment]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 smtClean="0"/>
              <a:t>Eclipse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132856"/>
            <a:ext cx="6048375" cy="42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115"/>
            <a:ext cx="8229600" cy="5184229"/>
          </a:xfrm>
        </p:spPr>
        <p:txBody>
          <a:bodyPr/>
          <a:lstStyle/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Add </a:t>
            </a:r>
            <a:r>
              <a:rPr lang="ko-KR" altLang="en-US" sz="1800" dirty="0" smtClean="0"/>
              <a:t>버튼을 눌러서 </a:t>
            </a:r>
            <a:r>
              <a:rPr lang="en-US" altLang="ko-KR" sz="1800" dirty="0" smtClean="0"/>
              <a:t>Tomcat 8.0 </a:t>
            </a:r>
            <a:r>
              <a:rPr lang="ko-KR" altLang="en-US" sz="1800" dirty="0" smtClean="0"/>
              <a:t>선택</a:t>
            </a:r>
            <a:endParaRPr lang="en-US" altLang="ko-KR" sz="1800" dirty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/>
              <a:t>Eclipse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 err="1"/>
              <a:t>톰캣</a:t>
            </a:r>
            <a:r>
              <a:rPr lang="ko-KR" altLang="en-US" dirty="0"/>
              <a:t> 설정</a:t>
            </a:r>
            <a:endParaRPr lang="ko-KR" altLang="en-US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15616"/>
            <a:ext cx="5000625" cy="46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115"/>
            <a:ext cx="8229600" cy="5184229"/>
          </a:xfrm>
        </p:spPr>
        <p:txBody>
          <a:bodyPr/>
          <a:lstStyle/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Add </a:t>
            </a:r>
            <a:r>
              <a:rPr lang="ko-KR" altLang="en-US" sz="1800" dirty="0" smtClean="0"/>
              <a:t>버튼을 눌러서 </a:t>
            </a:r>
            <a:r>
              <a:rPr lang="en-US" altLang="ko-KR" sz="1800" dirty="0" smtClean="0"/>
              <a:t>Tomcat 8.0 </a:t>
            </a:r>
            <a:r>
              <a:rPr lang="ko-KR" altLang="en-US" sz="1800" dirty="0" smtClean="0"/>
              <a:t>선택</a:t>
            </a:r>
            <a:endParaRPr lang="en-US" altLang="ko-KR" sz="1800" dirty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/>
              <a:t>Eclipse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 err="1"/>
              <a:t>톰캣</a:t>
            </a:r>
            <a:r>
              <a:rPr lang="ko-KR" altLang="en-US" dirty="0"/>
              <a:t> 설정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762407"/>
            <a:ext cx="3667125" cy="2933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762407"/>
            <a:ext cx="4532312" cy="47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115"/>
            <a:ext cx="8229600" cy="5184229"/>
          </a:xfrm>
        </p:spPr>
        <p:txBody>
          <a:bodyPr/>
          <a:lstStyle/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[File] – [New] – [Dynamic Web project] </a:t>
            </a:r>
            <a:r>
              <a:rPr lang="ko-KR" altLang="en-US" sz="1800" dirty="0" smtClean="0"/>
              <a:t>생성</a:t>
            </a:r>
            <a:endParaRPr lang="en-US" altLang="ko-KR" sz="1800" dirty="0" smtClean="0"/>
          </a:p>
          <a:p>
            <a:pPr marL="285750" lvl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HTML, CSS, JS </a:t>
            </a:r>
            <a:r>
              <a:rPr lang="ko-KR" altLang="en-US" sz="1800" dirty="0" smtClean="0"/>
              <a:t>파일은 </a:t>
            </a:r>
            <a:r>
              <a:rPr lang="en-US" altLang="ko-KR" sz="1800" dirty="0" err="1" smtClean="0"/>
              <a:t>WebContent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폴더에 만들면 됩니다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title"/>
          </p:nvPr>
        </p:nvSpPr>
        <p:spPr>
          <a:xfrm>
            <a:off x="755277" y="260350"/>
            <a:ext cx="7777163" cy="620713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dirty="0"/>
              <a:t>Eclipse </a:t>
            </a:r>
            <a:r>
              <a:rPr lang="ko-KR" altLang="en-US" dirty="0" smtClean="0"/>
              <a:t>웹 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14152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1670" y="1981768"/>
            <a:ext cx="6715140" cy="1285884"/>
          </a:xfrm>
        </p:spPr>
        <p:txBody>
          <a:bodyPr/>
          <a:lstStyle/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구조설계 </a:t>
            </a:r>
            <a:r>
              <a:rPr lang="en-US" altLang="ko-KR" dirty="0" smtClean="0"/>
              <a:t>(XHTML)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4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2-1. </a:t>
            </a:r>
            <a:r>
              <a:rPr lang="en-US" altLang="ko-KR" sz="3200" dirty="0" smtClean="0"/>
              <a:t>XHTML </a:t>
            </a:r>
            <a:r>
              <a:rPr lang="ko-KR" altLang="en-US" sz="3200" dirty="0" smtClean="0"/>
              <a:t>구성요소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4143380"/>
            <a:ext cx="8229600" cy="1301844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태그</a:t>
            </a:r>
            <a:r>
              <a:rPr lang="en-US" altLang="ko-KR" sz="1600" dirty="0" smtClean="0"/>
              <a:t>(tag)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태그는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로 묶어서 </a:t>
            </a:r>
            <a:r>
              <a:rPr lang="ko-KR" altLang="en-US" sz="1600" dirty="0" smtClean="0"/>
              <a:t>표현</a:t>
            </a:r>
            <a:endParaRPr lang="en-US" altLang="ko-KR" sz="1600" dirty="0" smtClean="0"/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기본 형식은 </a:t>
            </a:r>
            <a:r>
              <a:rPr lang="en-US" altLang="ko-KR" sz="1600" dirty="0" smtClean="0"/>
              <a:t>&lt;tag&gt;~&lt;/tag&gt;</a:t>
            </a:r>
            <a:r>
              <a:rPr lang="ko-KR" altLang="en-US" sz="1600" dirty="0" smtClean="0"/>
              <a:t>이며</a:t>
            </a:r>
            <a:r>
              <a:rPr lang="en-US" altLang="ko-KR" sz="1600" dirty="0" smtClean="0"/>
              <a:t> empty element(</a:t>
            </a:r>
            <a:r>
              <a:rPr lang="ko-KR" altLang="en-US" sz="1600" dirty="0" smtClean="0"/>
              <a:t>빈 요소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&lt;tag/&gt; </a:t>
            </a:r>
            <a:r>
              <a:rPr lang="ko-KR" altLang="en-US" sz="1600" dirty="0" smtClean="0"/>
              <a:t>형태로 기술</a:t>
            </a:r>
            <a:endParaRPr lang="en-US" altLang="ko-KR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28811" r="26550" b="29130"/>
          <a:stretch/>
        </p:blipFill>
        <p:spPr bwMode="auto">
          <a:xfrm>
            <a:off x="1259632" y="1412776"/>
            <a:ext cx="6343624" cy="252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8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2-1. </a:t>
            </a:r>
            <a:r>
              <a:rPr lang="en-US" altLang="ko-KR" sz="3200" dirty="0"/>
              <a:t>XHTML </a:t>
            </a:r>
            <a:r>
              <a:rPr lang="ko-KR" altLang="en-US" sz="3200" dirty="0"/>
              <a:t>구성요소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1412776"/>
            <a:ext cx="8015286" cy="5040560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요소</a:t>
            </a:r>
            <a:r>
              <a:rPr lang="en-US" altLang="ko-KR" sz="1600" dirty="0" smtClean="0"/>
              <a:t>(element)</a:t>
            </a:r>
          </a:p>
          <a:p>
            <a:pPr marL="360363" indent="0">
              <a:buNone/>
            </a:pPr>
            <a:r>
              <a:rPr lang="ko-KR" altLang="en-US" sz="1600" dirty="0" smtClean="0"/>
              <a:t>시작 </a:t>
            </a:r>
            <a:r>
              <a:rPr lang="en-US" altLang="ko-KR" sz="1600" dirty="0" smtClean="0"/>
              <a:t>&lt;tag&gt;~</a:t>
            </a:r>
            <a:r>
              <a:rPr lang="ko-KR" altLang="en-US" sz="1600" dirty="0" smtClean="0"/>
              <a:t>종료 </a:t>
            </a:r>
            <a:r>
              <a:rPr lang="en-US" altLang="ko-KR" sz="1600" dirty="0" smtClean="0"/>
              <a:t>&lt;/tag&gt;</a:t>
            </a:r>
            <a:r>
              <a:rPr lang="ko-KR" altLang="en-US" sz="1600" dirty="0" smtClean="0"/>
              <a:t>까지의 모든 명령어 집합을‘ 요소</a:t>
            </a:r>
            <a:r>
              <a:rPr lang="en-US" altLang="ko-KR" sz="1600" dirty="0" smtClean="0"/>
              <a:t>(element)’</a:t>
            </a:r>
            <a:r>
              <a:rPr lang="ko-KR" altLang="en-US" sz="1600" dirty="0" smtClean="0"/>
              <a:t>라고 합니다</a:t>
            </a:r>
            <a:r>
              <a:rPr lang="en-US" altLang="ko-KR" sz="1600" dirty="0" smtClean="0"/>
              <a:t>. XHTML </a:t>
            </a:r>
            <a:r>
              <a:rPr lang="ko-KR" altLang="en-US" sz="1600" dirty="0" smtClean="0"/>
              <a:t>문서에서 </a:t>
            </a:r>
            <a:r>
              <a:rPr lang="ko-KR" altLang="en-US" sz="1600" dirty="0" err="1" smtClean="0"/>
              <a:t>콘텐츠는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이러한 요소들로 구성되며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각 요소의 의미에 따라 </a:t>
            </a:r>
            <a:r>
              <a:rPr lang="ko-KR" altLang="en-US" sz="1600" dirty="0" err="1" smtClean="0"/>
              <a:t>콘텐츠의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제목이나 본문의 구조를 가집니다</a:t>
            </a:r>
            <a:r>
              <a:rPr lang="en-US" altLang="ko-KR" sz="1600" dirty="0" smtClean="0"/>
              <a:t>. </a:t>
            </a:r>
          </a:p>
          <a:p>
            <a:pPr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속성</a:t>
            </a:r>
            <a:r>
              <a:rPr lang="en-US" altLang="ko-KR" sz="1600" dirty="0" smtClean="0"/>
              <a:t>(attribute)</a:t>
            </a:r>
          </a:p>
          <a:p>
            <a:pPr marL="360363" indent="0">
              <a:buNone/>
            </a:pPr>
            <a:r>
              <a:rPr lang="ko-KR" altLang="en-US" sz="1600" dirty="0" smtClean="0"/>
              <a:t>시작 태그는 태그의 의미와 필요에 따라 개별적인 옵션을 가질 수 있는데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이러한 옵션을‘속성</a:t>
            </a:r>
            <a:r>
              <a:rPr lang="en-US" altLang="ko-KR" sz="1600" dirty="0" smtClean="0"/>
              <a:t>(attribute)’</a:t>
            </a:r>
            <a:r>
              <a:rPr lang="ko-KR" altLang="en-US" sz="1600" dirty="0" smtClean="0"/>
              <a:t>이라고 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속성은 태그마다 다를 수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여러 개의 속성을 하나의 태그에 지정할 때는 공백으로 구분하여 시작 태그에 지정할 수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 smtClean="0"/>
              <a:t>값</a:t>
            </a:r>
            <a:r>
              <a:rPr lang="en-US" altLang="ko-KR" sz="1600" dirty="0" smtClean="0"/>
              <a:t>(value)</a:t>
            </a:r>
          </a:p>
          <a:p>
            <a:pPr marL="360363" indent="0">
              <a:buNone/>
            </a:pPr>
            <a:r>
              <a:rPr lang="ko-KR" altLang="en-US" sz="1600" dirty="0" smtClean="0"/>
              <a:t>각 속성이 가지는 값을 의미하며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속성에 값을 할당할 때는 대입 연산자인 </a:t>
            </a:r>
            <a:r>
              <a:rPr lang="en-US" altLang="ko-KR" sz="1600" dirty="0" smtClean="0"/>
              <a:t>=</a:t>
            </a:r>
            <a:r>
              <a:rPr lang="ko-KR" altLang="en-US" sz="1600" dirty="0" smtClean="0"/>
              <a:t>과 함께 지정합니다</a:t>
            </a:r>
            <a:r>
              <a:rPr lang="en-US" altLang="ko-KR" sz="1600" dirty="0" smtClean="0"/>
              <a:t>.</a:t>
            </a:r>
          </a:p>
          <a:p>
            <a:pPr marL="0" indent="0">
              <a:buNone/>
            </a:pPr>
            <a:r>
              <a:rPr lang="en-US" altLang="ko-KR" sz="1600" dirty="0" smtClean="0"/>
              <a:t>5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모든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태그에 사용할 수 있는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</a:t>
            </a:r>
            <a:endParaRPr lang="en-US" altLang="ko-KR" sz="1600" dirty="0" smtClean="0"/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+mn-cs"/>
              </a:rPr>
              <a:t>id: </a:t>
            </a:r>
            <a:r>
              <a:rPr lang="ko-KR" altLang="en-US" sz="1600" dirty="0">
                <a:cs typeface="+mn-cs"/>
              </a:rPr>
              <a:t>스크립트에서 구별하기 위한 용도로 사용되는 것으로 </a:t>
            </a:r>
            <a:r>
              <a:rPr lang="ko-KR" altLang="en-US" sz="1600" dirty="0" smtClean="0">
                <a:cs typeface="+mn-cs"/>
              </a:rPr>
              <a:t>하나의 파일 내에서는 중복될 </a:t>
            </a:r>
            <a:r>
              <a:rPr lang="ko-KR" altLang="en-US" sz="1600" dirty="0">
                <a:cs typeface="+mn-cs"/>
              </a:rPr>
              <a:t>수 없습니다</a:t>
            </a:r>
            <a:r>
              <a:rPr lang="en-US" altLang="ko-KR" sz="1600" dirty="0" smtClean="0">
                <a:cs typeface="+mn-cs"/>
              </a:rPr>
              <a:t>.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+mn-cs"/>
              </a:rPr>
              <a:t>c</a:t>
            </a:r>
            <a:r>
              <a:rPr lang="en-US" altLang="ko-KR" sz="1600" dirty="0" smtClean="0">
                <a:cs typeface="+mn-cs"/>
              </a:rPr>
              <a:t>lass: </a:t>
            </a:r>
            <a:r>
              <a:rPr lang="ko-KR" altLang="en-US" sz="1600" dirty="0" smtClean="0">
                <a:cs typeface="+mn-cs"/>
              </a:rPr>
              <a:t>스타일시트에서 동일한 그룹에 동일한 디자인을 적용하기 위한 속성</a:t>
            </a:r>
            <a:endParaRPr lang="en-US" altLang="ko-KR" sz="1600" dirty="0" smtClean="0">
              <a:cs typeface="+mn-cs"/>
            </a:endParaRP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+mn-cs"/>
              </a:rPr>
              <a:t>n</a:t>
            </a:r>
            <a:r>
              <a:rPr lang="en-US" altLang="ko-KR" sz="1600" dirty="0" smtClean="0">
                <a:cs typeface="+mn-cs"/>
              </a:rPr>
              <a:t>ame: </a:t>
            </a:r>
            <a:r>
              <a:rPr lang="ko-KR" altLang="en-US" sz="1600" dirty="0" smtClean="0">
                <a:cs typeface="+mn-cs"/>
              </a:rPr>
              <a:t>클라이언트에서 서버에게 전송할 때 서버에서 사용할 이름으로 주로 </a:t>
            </a:r>
            <a:r>
              <a:rPr lang="en-US" altLang="ko-KR" sz="1600" dirty="0" smtClean="0">
                <a:cs typeface="+mn-cs"/>
              </a:rPr>
              <a:t>form </a:t>
            </a:r>
            <a:r>
              <a:rPr lang="ko-KR" altLang="en-US" sz="1600" dirty="0" smtClean="0">
                <a:cs typeface="+mn-cs"/>
              </a:rPr>
              <a:t>태그 안의 요소들에 사용합니다</a:t>
            </a:r>
            <a:r>
              <a:rPr lang="en-US" altLang="ko-KR" sz="1600" dirty="0" smtClean="0">
                <a:cs typeface="+mn-cs"/>
              </a:rPr>
              <a:t>.</a:t>
            </a:r>
            <a:r>
              <a:rPr lang="ko-KR" altLang="en-US" sz="1600" dirty="0" smtClean="0">
                <a:cs typeface="+mn-cs"/>
              </a:rPr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813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2-2. </a:t>
            </a:r>
            <a:r>
              <a:rPr lang="en-US" altLang="ko-KR" sz="3200" dirty="0" smtClean="0"/>
              <a:t>XHTML </a:t>
            </a:r>
            <a:r>
              <a:rPr lang="ko-KR" altLang="en-US" sz="3200" dirty="0" smtClean="0"/>
              <a:t>서식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2636912"/>
            <a:ext cx="8229600" cy="3384376"/>
          </a:xfrm>
        </p:spPr>
        <p:txBody>
          <a:bodyPr/>
          <a:lstStyle/>
          <a:p>
            <a:pPr marL="457200" indent="-45720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요소 사용 시 종료 태그의 생략 불가능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HTML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P, TR, TH, TD, LI </a:t>
            </a:r>
            <a:r>
              <a:rPr lang="ko-KR" altLang="en-US" sz="1600" dirty="0" smtClean="0"/>
              <a:t>등</a:t>
            </a:r>
            <a:r>
              <a:rPr lang="ko-KR" altLang="en-US" sz="1600" dirty="0"/>
              <a:t>의</a:t>
            </a:r>
            <a:r>
              <a:rPr lang="ko-KR" altLang="en-US" sz="1600" dirty="0" smtClean="0"/>
              <a:t> 요소 명을 사용할 때 종료 태그를 생략할 수 있지만</a:t>
            </a:r>
            <a:r>
              <a:rPr lang="en-US" altLang="ko-KR" sz="1600" dirty="0" smtClean="0"/>
              <a:t> XHTML</a:t>
            </a:r>
            <a:r>
              <a:rPr lang="ko-KR" altLang="en-US" sz="1600" dirty="0" smtClean="0"/>
              <a:t>에서는 이를 허용하지 않습니다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따라서 모든 요소는 반드시 시작과 함께 종료를 표현해야 합니다</a:t>
            </a:r>
            <a:r>
              <a:rPr lang="en-US" altLang="ko-KR" sz="1600" dirty="0" smtClean="0"/>
              <a:t>. </a:t>
            </a:r>
          </a:p>
          <a:p>
            <a:pPr marL="457200" indent="-457200">
              <a:buFontTx/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요소 이름과 속성 이름에 소문자 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HTML</a:t>
            </a:r>
            <a:r>
              <a:rPr lang="ko-KR" altLang="en-US" sz="1600" dirty="0"/>
              <a:t>의 경우에는 요소명과 </a:t>
            </a:r>
            <a:r>
              <a:rPr lang="ko-KR" altLang="en-US" sz="1600" dirty="0" err="1"/>
              <a:t>속성명에</a:t>
            </a:r>
            <a:r>
              <a:rPr lang="ko-KR" altLang="en-US" sz="1600" dirty="0"/>
              <a:t> 대소문자를 구분하지 않고 사용했지만</a:t>
            </a:r>
            <a:r>
              <a:rPr lang="en-US" altLang="ko-KR" sz="1600" dirty="0"/>
              <a:t>, XHTML</a:t>
            </a:r>
            <a:r>
              <a:rPr lang="ko-KR" altLang="en-US" sz="1600" dirty="0"/>
              <a:t>에서는 모든 요소명과 </a:t>
            </a:r>
            <a:r>
              <a:rPr lang="ko-KR" altLang="en-US" sz="1600" dirty="0" err="1"/>
              <a:t>속성명에</a:t>
            </a:r>
            <a:r>
              <a:rPr lang="ko-KR" altLang="en-US" sz="1600" dirty="0"/>
              <a:t> 소문자만 사용할 수 있습니다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 smtClean="0"/>
          </a:p>
        </p:txBody>
      </p:sp>
      <p:pic>
        <p:nvPicPr>
          <p:cNvPr id="4" name="그림 3" descr="서식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356370"/>
            <a:ext cx="6677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3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1-1. </a:t>
            </a:r>
            <a:r>
              <a:rPr lang="ko-KR" altLang="en-US" sz="3200" dirty="0"/>
              <a:t>웹</a:t>
            </a:r>
            <a:r>
              <a:rPr lang="en-US" altLang="ko-KR" sz="3200" dirty="0"/>
              <a:t>(WWW)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서비스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2928934"/>
            <a:ext cx="8229600" cy="2786082"/>
          </a:xfrm>
        </p:spPr>
        <p:txBody>
          <a:bodyPr/>
          <a:lstStyle/>
          <a:p>
            <a:r>
              <a:rPr lang="ko-KR" altLang="en-US" sz="1800" dirty="0" smtClean="0"/>
              <a:t>웹 프로그램은 수행되는 위치에 따라 클라이언트 측과 서버 측으로 분류할 수 있으며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컴파일의 여부에 따라‘컴파일 방식’과‘비 컴파일 방식</a:t>
            </a:r>
            <a:r>
              <a:rPr lang="en-US" altLang="ko-KR" sz="1800" dirty="0" smtClean="0"/>
              <a:t>(Script </a:t>
            </a:r>
            <a:r>
              <a:rPr lang="ko-KR" altLang="en-US" sz="1800" dirty="0" smtClean="0"/>
              <a:t>포함</a:t>
            </a:r>
            <a:r>
              <a:rPr lang="en-US" altLang="ko-KR" sz="1800" dirty="0" smtClean="0"/>
              <a:t>)’</a:t>
            </a:r>
            <a:r>
              <a:rPr lang="ko-KR" altLang="en-US" sz="1800" dirty="0" smtClean="0"/>
              <a:t>으로 나눌 수 있습니다</a:t>
            </a:r>
            <a:r>
              <a:rPr lang="en-US" altLang="ko-KR" sz="1800" dirty="0" smtClean="0"/>
              <a:t>. </a:t>
            </a:r>
          </a:p>
          <a:p>
            <a:r>
              <a:rPr lang="ko-KR" altLang="en-US" sz="1800" dirty="0" smtClean="0"/>
              <a:t>클라이언트가 요청한 파일이 서버의 우선 처리 없이 클라이언트에 도착한 후 웹 브라우저에서 수행되면 ‘클라이언트 측’</a:t>
            </a:r>
            <a:r>
              <a:rPr lang="ko-KR" altLang="en-US" sz="1800" dirty="0" err="1" smtClean="0"/>
              <a:t>으로</a:t>
            </a:r>
            <a:r>
              <a:rPr lang="ko-KR" altLang="en-US" sz="1800" dirty="0" smtClean="0"/>
              <a:t> 분류하고 서버에서 처리한 후 클라이언트에서 수행되면 ‘서버 측’</a:t>
            </a:r>
            <a:r>
              <a:rPr lang="ko-KR" altLang="en-US" sz="1800" dirty="0" err="1" smtClean="0"/>
              <a:t>으로</a:t>
            </a:r>
            <a:r>
              <a:rPr lang="ko-KR" altLang="en-US" sz="1800" dirty="0" smtClean="0"/>
              <a:t> 분류합니다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서버사이드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프로그래밍은 전통적으로 </a:t>
            </a:r>
            <a:r>
              <a:rPr lang="en-US" altLang="ko-KR" sz="1800" dirty="0" smtClean="0"/>
              <a:t>JSP</a:t>
            </a:r>
            <a:r>
              <a:rPr lang="ko-KR" altLang="en-US" sz="1800" dirty="0" smtClean="0"/>
              <a:t>나 </a:t>
            </a:r>
            <a:r>
              <a:rPr lang="en-US" altLang="ko-KR" sz="1800" dirty="0" smtClean="0"/>
              <a:t>PHP, ASP.NET</a:t>
            </a:r>
            <a:r>
              <a:rPr lang="ko-KR" altLang="en-US" sz="1800" dirty="0" smtClean="0"/>
              <a:t>이 많이 사용되었지만 최근에는 </a:t>
            </a:r>
            <a:r>
              <a:rPr lang="en-US" altLang="ko-KR" sz="1800" dirty="0" smtClean="0"/>
              <a:t>Node.js </a:t>
            </a:r>
            <a:r>
              <a:rPr lang="ko-KR" altLang="en-US" sz="1800" dirty="0" smtClean="0"/>
              <a:t>프레임워크를 이용한 </a:t>
            </a:r>
            <a:r>
              <a:rPr lang="en-US" altLang="ko-KR" sz="1800" dirty="0" smtClean="0"/>
              <a:t>JavaScript, Django</a:t>
            </a:r>
            <a:r>
              <a:rPr lang="ko-KR" altLang="en-US" sz="1800" dirty="0" smtClean="0"/>
              <a:t>를 이용한 </a:t>
            </a:r>
            <a:r>
              <a:rPr lang="en-US" altLang="ko-KR" sz="1800" dirty="0" smtClean="0"/>
              <a:t>Python </a:t>
            </a:r>
            <a:r>
              <a:rPr lang="ko-KR" altLang="en-US" sz="1800" dirty="0" smtClean="0"/>
              <a:t>또는</a:t>
            </a:r>
            <a:r>
              <a:rPr lang="en-US" altLang="ko-KR" sz="1800" dirty="0" smtClean="0"/>
              <a:t> Ruby</a:t>
            </a:r>
            <a:r>
              <a:rPr lang="ko-KR" altLang="en-US" sz="1800" dirty="0" smtClean="0"/>
              <a:t>로도 구현하는 경우가 있습니다</a:t>
            </a:r>
            <a:r>
              <a:rPr lang="en-US" altLang="ko-KR" sz="1800" dirty="0" smtClean="0"/>
              <a:t>.</a:t>
            </a:r>
            <a:endParaRPr lang="ko-KR" altLang="en-US" sz="2800" dirty="0"/>
          </a:p>
        </p:txBody>
      </p:sp>
      <p:pic>
        <p:nvPicPr>
          <p:cNvPr id="8" name="그림 7" descr="웹프로그래밍의이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690374"/>
            <a:ext cx="8286808" cy="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2-2. </a:t>
            </a:r>
            <a:r>
              <a:rPr lang="en-US" altLang="ko-KR" sz="3200" dirty="0"/>
              <a:t>XHTML </a:t>
            </a:r>
            <a:r>
              <a:rPr lang="ko-KR" altLang="en-US" sz="3200" dirty="0"/>
              <a:t>서식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2564904"/>
            <a:ext cx="8229600" cy="3312368"/>
          </a:xfrm>
        </p:spPr>
        <p:txBody>
          <a:bodyPr/>
          <a:lstStyle/>
          <a:p>
            <a:pPr marL="457200" indent="-45720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smtClean="0"/>
              <a:t>빈 요소 사용 시 </a:t>
            </a:r>
            <a:r>
              <a:rPr lang="en-US" altLang="ko-KR" sz="1600" dirty="0" smtClean="0"/>
              <a:t>&lt;</a:t>
            </a:r>
            <a:r>
              <a:rPr lang="ko-KR" altLang="en-US" sz="1600" dirty="0" err="1" smtClean="0"/>
              <a:t>요소명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/&gt; </a:t>
            </a:r>
            <a:r>
              <a:rPr lang="ko-KR" altLang="en-US" sz="1600" dirty="0" smtClean="0"/>
              <a:t>형식으로 기술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HTML</a:t>
            </a:r>
            <a:r>
              <a:rPr lang="ko-KR" altLang="en-US" sz="1600" dirty="0" smtClean="0"/>
              <a:t>의 경우 빈 요소는 시작 태그만 기술해도 되지만</a:t>
            </a:r>
            <a:r>
              <a:rPr lang="en-US" altLang="ko-KR" sz="1600" dirty="0" smtClean="0"/>
              <a:t>, XHTML</a:t>
            </a:r>
            <a:r>
              <a:rPr lang="ko-KR" altLang="en-US" sz="1600" dirty="0" smtClean="0"/>
              <a:t>에서는 모든 요소에 종료의 표현을 기술해야 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따라서 빈 요소는 </a:t>
            </a:r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XHTML</a:t>
            </a:r>
            <a:r>
              <a:rPr lang="ko-KR" altLang="en-US" sz="1600" dirty="0" smtClean="0"/>
              <a:t>이 다르게 표현합니다</a:t>
            </a:r>
            <a:r>
              <a:rPr lang="en-US" altLang="ko-KR" sz="1600" dirty="0" smtClean="0"/>
              <a:t>.</a:t>
            </a:r>
          </a:p>
          <a:p>
            <a:pPr marL="457200" indent="-457200">
              <a:buFontTx/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속성에 속성 값 생략 불가능</a:t>
            </a:r>
            <a:endParaRPr lang="en-US" altLang="ko-KR" sz="1600" dirty="0"/>
          </a:p>
          <a:p>
            <a:pPr lvl="1"/>
            <a:r>
              <a:rPr lang="en-US" altLang="ko-KR" sz="1600" dirty="0"/>
              <a:t>HTML</a:t>
            </a:r>
            <a:r>
              <a:rPr lang="ko-KR" altLang="en-US" sz="1600" dirty="0"/>
              <a:t>은 몇 가지 속성의 경우 속성값을 생략할 수 있지만</a:t>
            </a:r>
            <a:r>
              <a:rPr lang="en-US" altLang="ko-KR" sz="1600" dirty="0"/>
              <a:t>, XHTML</a:t>
            </a:r>
            <a:r>
              <a:rPr lang="ko-KR" altLang="en-US" sz="1600" dirty="0"/>
              <a:t>에서는 이러한 단축 표기가 허용되지 않으므로 반드시 속성값을 지정해야 합니다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7" name="그림 6" descr="서식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3487" y="1268760"/>
            <a:ext cx="6677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2-2. </a:t>
            </a:r>
            <a:r>
              <a:rPr lang="en-US" altLang="ko-KR" sz="3200" dirty="0"/>
              <a:t>XHTML </a:t>
            </a:r>
            <a:r>
              <a:rPr lang="ko-KR" altLang="en-US" sz="3200" dirty="0"/>
              <a:t>서식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3155218"/>
            <a:ext cx="8229600" cy="993862"/>
          </a:xfrm>
        </p:spPr>
        <p:txBody>
          <a:bodyPr/>
          <a:lstStyle/>
          <a:p>
            <a:pPr marL="457200" indent="-45720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 smtClean="0"/>
              <a:t>잘못된 중첩의 사용 불가능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HTML</a:t>
            </a:r>
            <a:r>
              <a:rPr lang="ko-KR" altLang="en-US" sz="1600" dirty="0" smtClean="0"/>
              <a:t>은 규칙을 느슨하게 적용하여 중첩을 잘못해도 문제가 발생하지 않는 경우가 있었지만 </a:t>
            </a:r>
            <a:r>
              <a:rPr lang="en-US" altLang="ko-KR" sz="1600" dirty="0" smtClean="0"/>
              <a:t>XHTML</a:t>
            </a:r>
            <a:r>
              <a:rPr lang="ko-KR" altLang="en-US" sz="1600" dirty="0" smtClean="0"/>
              <a:t>에서는 잘못된 중첩이 허용되지 않습니다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7" name="그림 6" descr="서식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3487" y="1268760"/>
            <a:ext cx="6677025" cy="1905000"/>
          </a:xfrm>
          <a:prstGeom prst="rect">
            <a:avLst/>
          </a:prstGeom>
        </p:spPr>
      </p:pic>
      <p:sp>
        <p:nvSpPr>
          <p:cNvPr id="6" name="내용 개체 틀 4"/>
          <p:cNvSpPr txBox="1">
            <a:spLocks/>
          </p:cNvSpPr>
          <p:nvPr/>
        </p:nvSpPr>
        <p:spPr bwMode="auto">
          <a:xfrm>
            <a:off x="485804" y="5445224"/>
            <a:ext cx="8229600" cy="87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Tx/>
              <a:buNone/>
            </a:pPr>
            <a:r>
              <a:rPr lang="en-US" altLang="ko-KR" sz="1600" kern="0" dirty="0" smtClean="0"/>
              <a:t>6. </a:t>
            </a:r>
            <a:r>
              <a:rPr lang="ko-KR" altLang="en-US" sz="1600" kern="0" dirty="0" smtClean="0"/>
              <a:t>모든 속성값에 인용 부호 사용</a:t>
            </a:r>
            <a:endParaRPr lang="en-US" altLang="ko-KR" sz="1600" kern="0" dirty="0" smtClean="0"/>
          </a:p>
          <a:p>
            <a:pPr lvl="1"/>
            <a:r>
              <a:rPr lang="en-US" altLang="ko-KR" sz="1600" kern="0" dirty="0" smtClean="0"/>
              <a:t>HTML</a:t>
            </a:r>
            <a:r>
              <a:rPr lang="ko-KR" altLang="en-US" sz="1600" kern="0" dirty="0" smtClean="0"/>
              <a:t>의 경우 속성에 값을 지정할 때 인용 부호를 생략할 수 있지만</a:t>
            </a:r>
            <a:r>
              <a:rPr lang="en-US" altLang="ko-KR" sz="1600" kern="0" dirty="0" smtClean="0"/>
              <a:t> XHTML</a:t>
            </a:r>
            <a:r>
              <a:rPr lang="ko-KR" altLang="en-US" sz="1600" kern="0" dirty="0" smtClean="0"/>
              <a:t>의 경우에는 속성값은 시작과 끝을 반드시 인용 부호로 감싸야 합니다</a:t>
            </a:r>
            <a:r>
              <a:rPr lang="en-US" altLang="ko-KR" sz="1600" kern="0" dirty="0" smtClean="0"/>
              <a:t>.</a:t>
            </a:r>
          </a:p>
        </p:txBody>
      </p:sp>
      <p:pic>
        <p:nvPicPr>
          <p:cNvPr id="8" name="그림 7" descr="서식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487" y="4149080"/>
            <a:ext cx="66770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2-2. </a:t>
            </a:r>
            <a:r>
              <a:rPr lang="en-US" altLang="ko-KR" sz="3200" dirty="0"/>
              <a:t>XHTML </a:t>
            </a:r>
            <a:r>
              <a:rPr lang="ko-KR" altLang="en-US" sz="3200" dirty="0"/>
              <a:t>서식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3068960"/>
            <a:ext cx="8229600" cy="1800200"/>
          </a:xfrm>
        </p:spPr>
        <p:txBody>
          <a:bodyPr/>
          <a:lstStyle/>
          <a:p>
            <a:pPr marL="457200" indent="-457200">
              <a:buNone/>
            </a:pPr>
            <a:r>
              <a:rPr lang="en-US" altLang="ko-KR" sz="1600" dirty="0" smtClean="0"/>
              <a:t>7. &lt;, &gt;, &amp; 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&amp;</a:t>
            </a:r>
            <a:r>
              <a:rPr lang="en-US" altLang="ko-KR" sz="1600" dirty="0" err="1" smtClean="0"/>
              <a:t>lt</a:t>
            </a:r>
            <a:r>
              <a:rPr lang="en-US" altLang="ko-KR" sz="1600" dirty="0" smtClean="0"/>
              <a:t>;, &amp;</a:t>
            </a:r>
            <a:r>
              <a:rPr lang="en-US" altLang="ko-KR" sz="1600" dirty="0" err="1" smtClean="0"/>
              <a:t>gt</a:t>
            </a:r>
            <a:r>
              <a:rPr lang="en-US" altLang="ko-KR" sz="1600" dirty="0" smtClean="0"/>
              <a:t>;, &amp;amp;</a:t>
            </a:r>
            <a:r>
              <a:rPr lang="ko-KR" altLang="en-US" sz="1600" dirty="0" smtClean="0"/>
              <a:t>로 변환하여 사용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XHTML </a:t>
            </a:r>
            <a:r>
              <a:rPr lang="ko-KR" altLang="en-US" sz="1600" dirty="0" smtClean="0"/>
              <a:t>모두 문자 참조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특수 문자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Characters Entity Name</a:t>
            </a:r>
            <a:r>
              <a:rPr lang="ko-KR" altLang="en-US" sz="1600" dirty="0" smtClean="0"/>
              <a:t>이나 </a:t>
            </a:r>
            <a:r>
              <a:rPr lang="en-US" altLang="ko-KR" sz="1600" dirty="0" smtClean="0"/>
              <a:t>Characters Entity Code</a:t>
            </a:r>
            <a:r>
              <a:rPr lang="ko-KR" altLang="en-US" sz="1600" dirty="0" smtClean="0"/>
              <a:t>로 변환해야 합니다</a:t>
            </a:r>
            <a:r>
              <a:rPr lang="en-US" altLang="ko-KR" sz="1600" dirty="0" smtClean="0"/>
              <a:t>. </a:t>
            </a:r>
          </a:p>
          <a:p>
            <a:pPr lvl="1"/>
            <a:r>
              <a:rPr lang="ko-KR" altLang="en-US" sz="1600" dirty="0" smtClean="0"/>
              <a:t>다음의 예와 같이 </a:t>
            </a:r>
            <a:r>
              <a:rPr lang="en-US" altLang="ko-KR" sz="1600" dirty="0" smtClean="0"/>
              <a:t>&amp;</a:t>
            </a:r>
            <a:r>
              <a:rPr lang="ko-KR" altLang="en-US" sz="1600" dirty="0" smtClean="0"/>
              <a:t>의 문자 참조를 </a:t>
            </a:r>
            <a:r>
              <a:rPr lang="en-US" altLang="ko-KR" sz="1600" dirty="0" smtClean="0"/>
              <a:t>Entity Name</a:t>
            </a:r>
            <a:r>
              <a:rPr lang="ko-KR" altLang="en-US" sz="1600" dirty="0" smtClean="0"/>
              <a:t>으로 지정할 경우에는 </a:t>
            </a:r>
            <a:r>
              <a:rPr lang="en-US" altLang="ko-KR" sz="1600" dirty="0" smtClean="0"/>
              <a:t>&amp;amp;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, Entity Code</a:t>
            </a:r>
            <a:r>
              <a:rPr lang="ko-KR" altLang="en-US" sz="1600" dirty="0" smtClean="0"/>
              <a:t>로 지정할 경우에는 </a:t>
            </a:r>
            <a:r>
              <a:rPr lang="en-US" altLang="ko-KR" sz="1600" dirty="0" smtClean="0"/>
              <a:t>&amp;#38;</a:t>
            </a:r>
            <a:r>
              <a:rPr lang="ko-KR" altLang="en-US" sz="1600" dirty="0" smtClean="0"/>
              <a:t>로 지정합니다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공백은 </a:t>
            </a:r>
            <a:r>
              <a:rPr lang="en-US" altLang="ko-KR" sz="1600" dirty="0" smtClean="0"/>
              <a:t>&amp;</a:t>
            </a:r>
            <a:r>
              <a:rPr lang="en-US" altLang="ko-KR" sz="1600" dirty="0" err="1" smtClean="0"/>
              <a:t>nbsp</a:t>
            </a:r>
            <a:r>
              <a:rPr lang="en-US" altLang="ko-KR" sz="1600" dirty="0" smtClean="0"/>
              <a:t>; </a:t>
            </a:r>
            <a:r>
              <a:rPr lang="ko-KR" altLang="en-US" sz="1600" dirty="0" smtClean="0"/>
              <a:t>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표시</a:t>
            </a:r>
            <a:r>
              <a:rPr lang="en-US" altLang="ko-KR" sz="1600" dirty="0" smtClean="0"/>
              <a:t> </a:t>
            </a:r>
          </a:p>
        </p:txBody>
      </p:sp>
      <p:pic>
        <p:nvPicPr>
          <p:cNvPr id="9" name="그림 8" descr="서식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87" y="1344935"/>
            <a:ext cx="72866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2-2. </a:t>
            </a:r>
            <a:r>
              <a:rPr lang="en-US" altLang="ko-KR" sz="3200" dirty="0"/>
              <a:t>XHTML </a:t>
            </a:r>
            <a:r>
              <a:rPr lang="ko-KR" altLang="en-US" sz="3200" dirty="0"/>
              <a:t>서식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3212976"/>
            <a:ext cx="8229600" cy="936104"/>
          </a:xfrm>
        </p:spPr>
        <p:txBody>
          <a:bodyPr/>
          <a:lstStyle/>
          <a:p>
            <a:pPr marL="457200" indent="-457200">
              <a:buNone/>
            </a:pPr>
            <a:r>
              <a:rPr lang="en-US" altLang="ko-KR" sz="1600" dirty="0" smtClean="0"/>
              <a:t>8. </a:t>
            </a:r>
            <a:r>
              <a:rPr lang="ko-KR" altLang="en-US" sz="1600" dirty="0" smtClean="0"/>
              <a:t>주석은 바르게 사용하고 그 안에 </a:t>
            </a:r>
            <a:r>
              <a:rPr lang="en-US" altLang="ko-KR" sz="1600" dirty="0" smtClean="0"/>
              <a:t>--(</a:t>
            </a:r>
            <a:r>
              <a:rPr lang="ko-KR" altLang="en-US" sz="1600" dirty="0" err="1" smtClean="0"/>
              <a:t>더블대시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사용 불가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HTML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XHTML</a:t>
            </a:r>
            <a:r>
              <a:rPr lang="ko-KR" altLang="en-US" sz="1600" dirty="0" smtClean="0"/>
              <a:t>에서 사용하는 올바른 주석은 </a:t>
            </a:r>
            <a:r>
              <a:rPr lang="en-US" altLang="ko-KR" sz="1600" dirty="0" smtClean="0"/>
              <a:t>&lt;!-- </a:t>
            </a:r>
            <a:r>
              <a:rPr lang="ko-KR" altLang="en-US" sz="1600" dirty="0" smtClean="0"/>
              <a:t>주석 </a:t>
            </a:r>
            <a:r>
              <a:rPr lang="en-US" altLang="ko-KR" sz="1600" dirty="0" smtClean="0"/>
              <a:t>--&gt; 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특히 해당 주석에 영역을 구분할 목적으로 </a:t>
            </a:r>
            <a:r>
              <a:rPr lang="ko-KR" altLang="en-US" sz="1600" dirty="0" err="1" smtClean="0"/>
              <a:t>더블대시를</a:t>
            </a:r>
            <a:r>
              <a:rPr lang="ko-KR" altLang="en-US" sz="1600" dirty="0" smtClean="0"/>
              <a:t> 반복해서 사용하지 않아야 합니다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7" name="그림 6" descr="서식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716" y="1268760"/>
            <a:ext cx="8096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2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5804" y="3861048"/>
            <a:ext cx="8015286" cy="936104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1. DTD </a:t>
            </a:r>
            <a:r>
              <a:rPr lang="ko-KR" altLang="en-US" sz="1600" dirty="0" smtClean="0"/>
              <a:t>선언</a:t>
            </a:r>
            <a:endParaRPr lang="en-US" altLang="ko-KR" sz="1600" dirty="0" smtClean="0"/>
          </a:p>
          <a:p>
            <a:pPr marL="360363" indent="0">
              <a:buNone/>
            </a:pPr>
            <a:r>
              <a:rPr lang="ko-KR" altLang="en-US" sz="1600" dirty="0" smtClean="0"/>
              <a:t>웹 페이지를 제작할 때 사용할 </a:t>
            </a:r>
            <a:r>
              <a:rPr lang="ko-KR" altLang="en-US" sz="1600" dirty="0" err="1" smtClean="0"/>
              <a:t>문서형</a:t>
            </a:r>
            <a:r>
              <a:rPr lang="ko-KR" altLang="en-US" sz="1600" dirty="0" smtClean="0"/>
              <a:t> 정의를 선언합니다</a:t>
            </a:r>
            <a:r>
              <a:rPr lang="en-US" altLang="ko-KR" sz="1600" dirty="0" smtClean="0"/>
              <a:t>. </a:t>
            </a:r>
          </a:p>
          <a:p>
            <a:pPr marL="360363" indent="0">
              <a:buNone/>
            </a:pPr>
            <a:r>
              <a:rPr lang="ko-KR" altLang="en-US" sz="1600" dirty="0" err="1" smtClean="0"/>
              <a:t>문서형</a:t>
            </a:r>
            <a:r>
              <a:rPr lang="ko-KR" altLang="en-US" sz="1600" dirty="0" smtClean="0"/>
              <a:t> 정의의 종류는 </a:t>
            </a:r>
            <a:r>
              <a:rPr lang="ko-KR" altLang="en-US" sz="1600" dirty="0" err="1" smtClean="0"/>
              <a:t>엄격형</a:t>
            </a:r>
            <a:r>
              <a:rPr lang="en-US" altLang="ko-KR" sz="1600" dirty="0" smtClean="0"/>
              <a:t>(strict)</a:t>
            </a:r>
            <a:r>
              <a:rPr lang="ko-KR" altLang="en-US" sz="1600" dirty="0" smtClean="0"/>
              <a:t>과 호환형</a:t>
            </a:r>
            <a:r>
              <a:rPr lang="en-US" altLang="ko-KR" sz="1600" dirty="0" smtClean="0"/>
              <a:t>(transitional), </a:t>
            </a:r>
            <a:r>
              <a:rPr lang="ko-KR" altLang="en-US" sz="1600" dirty="0" err="1" smtClean="0"/>
              <a:t>프레임형</a:t>
            </a:r>
            <a:r>
              <a:rPr lang="en-US" altLang="ko-KR" sz="1600" dirty="0" smtClean="0"/>
              <a:t>(frameset) </a:t>
            </a:r>
          </a:p>
        </p:txBody>
      </p:sp>
      <p:pic>
        <p:nvPicPr>
          <p:cNvPr id="4" name="그림 3" descr="기본구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322065"/>
            <a:ext cx="7353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17874" r="26380" b="26001"/>
          <a:stretch/>
        </p:blipFill>
        <p:spPr bwMode="auto">
          <a:xfrm>
            <a:off x="395560" y="1556792"/>
            <a:ext cx="8450120" cy="442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2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16955" r="23786" b="13114"/>
          <a:stretch/>
        </p:blipFill>
        <p:spPr bwMode="auto">
          <a:xfrm>
            <a:off x="352048" y="1484784"/>
            <a:ext cx="8396416" cy="517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7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17714" r="23401" b="13651"/>
          <a:stretch/>
        </p:blipFill>
        <p:spPr bwMode="auto">
          <a:xfrm>
            <a:off x="179512" y="1412776"/>
            <a:ext cx="8665024" cy="52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8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18095" r="24386" b="13102"/>
          <a:stretch/>
        </p:blipFill>
        <p:spPr bwMode="auto">
          <a:xfrm>
            <a:off x="323528" y="1484784"/>
            <a:ext cx="8568952" cy="49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1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18511" r="24972" b="6128"/>
          <a:stretch/>
        </p:blipFill>
        <p:spPr bwMode="auto">
          <a:xfrm>
            <a:off x="824104" y="1268760"/>
            <a:ext cx="7780344" cy="536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7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1-1. </a:t>
            </a:r>
            <a:r>
              <a:rPr lang="ko-KR" altLang="en-US" sz="3200" dirty="0"/>
              <a:t>웹</a:t>
            </a:r>
            <a:r>
              <a:rPr lang="en-US" altLang="ko-KR" sz="3200" dirty="0"/>
              <a:t>(WWW)</a:t>
            </a:r>
            <a:r>
              <a:rPr lang="ko-KR" altLang="en-US" sz="3200" dirty="0"/>
              <a:t> </a:t>
            </a:r>
            <a:r>
              <a:rPr lang="ko-KR" altLang="en-US" sz="3200" dirty="0" smtClean="0"/>
              <a:t>서비스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1412776"/>
            <a:ext cx="8229600" cy="47525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err="1" smtClean="0"/>
              <a:t>FrontEnd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브라우저에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나타나거나 브라우저에 직접 관련된 </a:t>
            </a:r>
            <a:r>
              <a:rPr lang="ko-KR" altLang="en-US" sz="1800" dirty="0" smtClean="0"/>
              <a:t>디자인을 다루는 기술 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그래픽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디자인과 이미지 제작</a:t>
            </a:r>
            <a:r>
              <a:rPr lang="en-US" altLang="ko-KR" sz="1600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인터페이스 디자인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사용자 경험과 관련된 정보 디자인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HTML, </a:t>
            </a:r>
            <a:r>
              <a:rPr lang="ko-KR" altLang="en-US" sz="1600" dirty="0" smtClean="0"/>
              <a:t>스타일시트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및 </a:t>
            </a:r>
            <a:r>
              <a:rPr lang="ko-KR" altLang="en-US" sz="1600" dirty="0" smtClean="0"/>
              <a:t>자바스크립트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최근에는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라이브러리 형태로 제공되는 </a:t>
            </a:r>
            <a:r>
              <a:rPr lang="en-US" altLang="ko-KR" sz="1600" dirty="0" err="1" smtClean="0"/>
              <a:t>jQuery</a:t>
            </a:r>
            <a:r>
              <a:rPr lang="en-US" altLang="ko-KR" sz="1600" dirty="0" smtClean="0"/>
              <a:t>, Angular, react, bootstrap </a:t>
            </a:r>
            <a:r>
              <a:rPr lang="ko-KR" altLang="en-US" sz="1600" dirty="0" smtClean="0"/>
              <a:t>등을 많이 사용합니다</a:t>
            </a:r>
            <a:r>
              <a:rPr lang="en-US" altLang="ko-KR" sz="16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ko-KR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err="1" smtClean="0"/>
              <a:t>BackEnd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웹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페이지를 동적이고 대화형으로 만들기 위한 서버 </a:t>
            </a:r>
            <a:r>
              <a:rPr lang="ko-KR" altLang="en-US" sz="1800" dirty="0" smtClean="0"/>
              <a:t>프로그래밍 기술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폼에 입력된 데이터 </a:t>
            </a:r>
            <a:r>
              <a:rPr lang="ko-KR" altLang="en-US" sz="1600" dirty="0" smtClean="0"/>
              <a:t>처리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데이터베이스 프로그래밍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콘텐츠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관리 프로그램</a:t>
            </a:r>
            <a:endParaRPr lang="en-US" altLang="ko-KR" sz="16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서버사이드 웹 응용프로그램</a:t>
            </a:r>
            <a:r>
              <a:rPr lang="en-US" altLang="ko-KR" sz="1600" dirty="0" smtClean="0"/>
              <a:t>(PHP, JSP, Ruby, </a:t>
            </a:r>
            <a:r>
              <a:rPr lang="en-US" altLang="ko-KR" sz="1600" dirty="0" err="1" smtClean="0"/>
              <a:t>ASP.Net</a:t>
            </a:r>
            <a:r>
              <a:rPr lang="en-US" altLang="ko-KR" sz="1600" dirty="0" smtClean="0"/>
              <a:t>…)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8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2.3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t="16254" r="23865" b="6083"/>
          <a:stretch/>
        </p:blipFill>
        <p:spPr bwMode="auto">
          <a:xfrm>
            <a:off x="466352" y="1484784"/>
            <a:ext cx="828211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9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2-3. XHTML </a:t>
            </a:r>
            <a:r>
              <a:rPr lang="ko-KR" altLang="en-US" sz="3200" dirty="0" smtClean="0"/>
              <a:t>문서의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기본구조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1643050"/>
            <a:ext cx="8015286" cy="4643470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2. &lt;html&gt;~&lt;/html&gt;</a:t>
            </a:r>
          </a:p>
          <a:p>
            <a:pPr indent="-11113">
              <a:buNone/>
            </a:pPr>
            <a:r>
              <a:rPr lang="ko-KR" altLang="en-US" sz="1600" dirty="0" smtClean="0"/>
              <a:t>모든 웹 페이지의 </a:t>
            </a:r>
            <a:r>
              <a:rPr lang="ko-KR" altLang="en-US" sz="1600" dirty="0" err="1" smtClean="0"/>
              <a:t>콘텐츠는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&lt;html&gt; </a:t>
            </a:r>
            <a:r>
              <a:rPr lang="ko-KR" altLang="en-US" sz="1600" dirty="0" smtClean="0"/>
              <a:t>태그와 </a:t>
            </a:r>
            <a:r>
              <a:rPr lang="en-US" altLang="ko-KR" sz="1600" dirty="0" smtClean="0"/>
              <a:t>&lt;/html&gt; </a:t>
            </a:r>
            <a:r>
              <a:rPr lang="ko-KR" altLang="en-US" sz="1600" dirty="0" smtClean="0"/>
              <a:t>태그 안에 선언해야 하며</a:t>
            </a:r>
            <a:r>
              <a:rPr lang="en-US" altLang="ko-KR" sz="1600" dirty="0" smtClean="0"/>
              <a:t>, &lt;html&gt;~&lt;/html&gt; </a:t>
            </a:r>
            <a:r>
              <a:rPr lang="ko-KR" altLang="en-US" sz="1600" dirty="0" smtClean="0"/>
              <a:t>태그는 웹 페이지의 시작과 종료를 의미하며 </a:t>
            </a:r>
            <a:r>
              <a:rPr lang="en-US" altLang="ko-KR" sz="1600" dirty="0" err="1" smtClean="0"/>
              <a:t>lang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속성에 언어코드를 설정할 수 있습니다</a:t>
            </a:r>
            <a:r>
              <a:rPr lang="en-US" altLang="ko-KR" sz="1600" dirty="0" smtClean="0"/>
              <a:t>.</a:t>
            </a:r>
          </a:p>
          <a:p>
            <a:pPr indent="-11113">
              <a:buNone/>
            </a:pPr>
            <a:r>
              <a:rPr lang="ko-KR" altLang="en-US" sz="1600" dirty="0" smtClean="0"/>
              <a:t>한국어는 </a:t>
            </a:r>
            <a:r>
              <a:rPr lang="en-US" altLang="ko-KR" sz="1600" dirty="0" err="1" smtClean="0"/>
              <a:t>ko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영어는 </a:t>
            </a:r>
            <a:r>
              <a:rPr lang="en-US" altLang="ko-KR" sz="1600" dirty="0" smtClean="0"/>
              <a:t>en, </a:t>
            </a:r>
            <a:r>
              <a:rPr lang="ko-KR" altLang="en-US" sz="1600" dirty="0" smtClean="0"/>
              <a:t>불어는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fr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일본어는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ja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중국어는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zh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indent="-11113">
              <a:buNone/>
            </a:pPr>
            <a:endParaRPr lang="en-US" altLang="ko-KR" sz="1600" dirty="0" smtClean="0"/>
          </a:p>
          <a:p>
            <a:pPr>
              <a:buNone/>
            </a:pPr>
            <a:r>
              <a:rPr lang="en-US" altLang="ko-KR" sz="1600" dirty="0" smtClean="0"/>
              <a:t>3. &lt;head&gt;~&lt;/head&gt;</a:t>
            </a:r>
          </a:p>
          <a:p>
            <a:pPr marL="646113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문서는 머리 부분과 본문 부분으로 나눌 수 있는데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머리 영역의 시작은 </a:t>
            </a:r>
            <a:r>
              <a:rPr lang="en-US" altLang="ko-KR" sz="1600" dirty="0" smtClean="0"/>
              <a:t>&lt;head&gt; </a:t>
            </a:r>
            <a:r>
              <a:rPr lang="ko-KR" altLang="en-US" sz="1600" dirty="0" smtClean="0"/>
              <a:t>태그로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종료는 </a:t>
            </a:r>
            <a:r>
              <a:rPr lang="en-US" altLang="ko-KR" sz="1600" dirty="0" smtClean="0"/>
              <a:t>&lt;/head&gt; </a:t>
            </a:r>
            <a:r>
              <a:rPr lang="ko-KR" altLang="en-US" sz="1600" dirty="0" smtClean="0"/>
              <a:t>태그로 선언</a:t>
            </a:r>
            <a:endParaRPr lang="en-US" altLang="ko-KR" sz="1600" dirty="0" smtClean="0"/>
          </a:p>
          <a:p>
            <a:pPr marL="646113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&lt;head&gt; </a:t>
            </a:r>
            <a:r>
              <a:rPr lang="ko-KR" altLang="en-US" sz="1600" dirty="0" smtClean="0"/>
              <a:t>태그 안에는 문서의 일반적인 정보와 </a:t>
            </a:r>
            <a:r>
              <a:rPr lang="en-US" altLang="ko-KR" sz="1600" dirty="0" smtClean="0"/>
              <a:t>title </a:t>
            </a:r>
            <a:r>
              <a:rPr lang="ko-KR" altLang="en-US" sz="1600" dirty="0" smtClean="0"/>
              <a:t>등의 제목을 선언</a:t>
            </a:r>
            <a:endParaRPr lang="en-US" altLang="ko-KR" sz="1600" dirty="0" smtClean="0"/>
          </a:p>
          <a:p>
            <a:pPr marL="646113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4. &lt;body&gt;~&lt;/body&gt;</a:t>
            </a:r>
          </a:p>
          <a:p>
            <a:pPr marL="360363" indent="0">
              <a:buNone/>
            </a:pPr>
            <a:r>
              <a:rPr lang="en-US" altLang="ko-KR" sz="1600" dirty="0" smtClean="0"/>
              <a:t>body </a:t>
            </a:r>
            <a:r>
              <a:rPr lang="ko-KR" altLang="en-US" sz="1600" dirty="0" smtClean="0"/>
              <a:t>요소는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문서의 본문 부분에 해당하며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웹 브라우저 화면에 나타나는 모든 </a:t>
            </a:r>
            <a:r>
              <a:rPr lang="ko-KR" altLang="en-US" sz="1600" dirty="0" err="1" smtClean="0"/>
              <a:t>콘텐츠는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&lt;body&gt; </a:t>
            </a:r>
            <a:r>
              <a:rPr lang="ko-KR" altLang="en-US" sz="1600" dirty="0" smtClean="0"/>
              <a:t>태그와 </a:t>
            </a:r>
            <a:r>
              <a:rPr lang="en-US" altLang="ko-KR" sz="1600" dirty="0" smtClean="0"/>
              <a:t>&lt;/body&gt; </a:t>
            </a:r>
            <a:r>
              <a:rPr lang="ko-KR" altLang="en-US" sz="1600" dirty="0" smtClean="0"/>
              <a:t>태그 사이에 선언해야 합니다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2-4. </a:t>
            </a:r>
            <a:r>
              <a:rPr lang="ko-KR" altLang="en-US" sz="3200" dirty="0" smtClean="0"/>
              <a:t>태그의 분류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1643050"/>
            <a:ext cx="4572032" cy="2786082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블록 요소</a:t>
            </a:r>
            <a:endParaRPr lang="en-US" altLang="ko-KR" sz="1600" dirty="0" smtClean="0"/>
          </a:p>
          <a:p>
            <a:pPr indent="-11113">
              <a:buNone/>
            </a:pPr>
            <a:r>
              <a:rPr lang="ko-KR" altLang="en-US" sz="1600" dirty="0" smtClean="0"/>
              <a:t>블록 요소</a:t>
            </a:r>
            <a:r>
              <a:rPr lang="en-US" altLang="ko-KR" sz="1600" dirty="0" smtClean="0"/>
              <a:t>(block element)</a:t>
            </a:r>
            <a:r>
              <a:rPr lang="ko-KR" altLang="en-US" sz="1600" dirty="0" smtClean="0"/>
              <a:t>는 독립적인 형태의 상자</a:t>
            </a:r>
            <a:endParaRPr lang="en-US" altLang="ko-KR" sz="1600" dirty="0" smtClean="0"/>
          </a:p>
        </p:txBody>
      </p:sp>
      <p:pic>
        <p:nvPicPr>
          <p:cNvPr id="4" name="그림 3" descr="블록요소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4942" y="1500174"/>
            <a:ext cx="356235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786" y="4572009"/>
            <a:ext cx="7929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요소는 제목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(&lt;h1&gt;~&lt;h6&gt;),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(&lt;p&gt;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div,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dl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등이 있으며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대부분의 블록 요소는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요소와 텍스트를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포함할 수 있고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일부는 다른 블록 레벨 요소를 포함시킬 수 있습니다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요소와 블록 요소 사이에는 기본적으로 여백이 있는데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크기는 웹 브라우저마다 약간씩 다를 수 있습니다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 요소와 배치될 때 줄 바꿈을 해서 배치됩니다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21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태그의 분류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68071" y="1412776"/>
            <a:ext cx="7929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&lt;address&gt;,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blockquote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&lt;dl&gt;,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&lt;div&gt;, &lt;form&gt;,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600" i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noscript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&lt;p&gt;, &lt;pre&gt;, &lt;table&gt;,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tfoot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article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aside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&lt;audio&gt;, &lt;canvas&gt;, &lt;</a:t>
            </a:r>
            <a:r>
              <a:rPr lang="en-US" altLang="ko-KR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figcaption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figure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footer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header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output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&gt;, &lt;section&gt;, &lt;video&gt;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HTML5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지원하는 태그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1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2-4. </a:t>
            </a:r>
            <a:r>
              <a:rPr lang="ko-KR" altLang="en-US" sz="3200" dirty="0"/>
              <a:t>태그의 분류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00034" y="1643050"/>
            <a:ext cx="4286280" cy="3357586"/>
          </a:xfrm>
        </p:spPr>
        <p:txBody>
          <a:bodyPr/>
          <a:lstStyle/>
          <a:p>
            <a:pPr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인라인</a:t>
            </a:r>
            <a:r>
              <a:rPr lang="ko-KR" altLang="en-US" sz="1600" dirty="0" smtClean="0"/>
              <a:t> 요소</a:t>
            </a:r>
            <a:endParaRPr lang="en-US" altLang="ko-KR" sz="1600" dirty="0" smtClean="0"/>
          </a:p>
          <a:p>
            <a:pPr indent="-1588">
              <a:buNone/>
            </a:pPr>
            <a:r>
              <a:rPr lang="ko-KR" altLang="en-US" sz="1600" dirty="0" err="1" smtClean="0"/>
              <a:t>인라인</a:t>
            </a:r>
            <a:r>
              <a:rPr lang="ko-KR" altLang="en-US" sz="1600" dirty="0" smtClean="0"/>
              <a:t> 요소</a:t>
            </a:r>
            <a:r>
              <a:rPr lang="en-US" altLang="ko-KR" sz="1600" dirty="0" smtClean="0"/>
              <a:t>(inline element)</a:t>
            </a:r>
            <a:r>
              <a:rPr lang="ko-KR" altLang="en-US" sz="1600" dirty="0" smtClean="0"/>
              <a:t>는‘블록 상자 안의 일부’라는 의미로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링크</a:t>
            </a:r>
            <a:r>
              <a:rPr lang="en-US" altLang="ko-KR" sz="1600" dirty="0" smtClean="0"/>
              <a:t>(a </a:t>
            </a:r>
            <a:r>
              <a:rPr lang="ko-KR" altLang="en-US" sz="1600" dirty="0" smtClean="0"/>
              <a:t>요소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요소</a:t>
            </a:r>
            <a:r>
              <a:rPr lang="en-US" altLang="ko-KR" sz="1600" dirty="0" smtClean="0"/>
              <a:t>),</a:t>
            </a:r>
            <a:r>
              <a:rPr lang="ko-KR" altLang="en-US" sz="1600" dirty="0" smtClean="0"/>
              <a:t>강조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em</a:t>
            </a:r>
            <a:r>
              <a:rPr lang="en-US" altLang="ko-KR" sz="1600" dirty="0" smtClean="0"/>
              <a:t>, strong </a:t>
            </a:r>
            <a:r>
              <a:rPr lang="ko-KR" altLang="en-US" sz="1600" dirty="0" smtClean="0"/>
              <a:t>요소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등이 해당됩니다</a:t>
            </a:r>
            <a:r>
              <a:rPr lang="en-US" altLang="ko-KR" sz="1600" dirty="0" smtClean="0"/>
              <a:t>. </a:t>
            </a:r>
          </a:p>
          <a:p>
            <a:pPr indent="-1588">
              <a:buNone/>
            </a:pPr>
            <a:r>
              <a:rPr lang="ko-KR" altLang="en-US" sz="1600" dirty="0" err="1" smtClean="0"/>
              <a:t>인라인</a:t>
            </a:r>
            <a:r>
              <a:rPr lang="ko-KR" altLang="en-US" sz="1600" dirty="0" smtClean="0"/>
              <a:t> 요소 안에는 </a:t>
            </a:r>
            <a:r>
              <a:rPr lang="ko-KR" altLang="en-US" sz="1600" dirty="0" err="1" smtClean="0"/>
              <a:t>인라인</a:t>
            </a:r>
            <a:r>
              <a:rPr lang="ko-KR" altLang="en-US" sz="1600" dirty="0" smtClean="0"/>
              <a:t> 요소와 텍스트를 포함할 수 있지만 블록 요소를 포함할 수는 없습니다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786" y="5105957"/>
            <a:ext cx="792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요소와 텍스트는 반드시 블록 레벨 요소에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포함시켜 나타내야만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합니다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즉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BODY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바로 하위에는 블록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레벨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요소만 자식 요소로 올 수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있고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요소를 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BODY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직접적인 하위 내용으로 하는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것은 옳지 </a:t>
            </a:r>
            <a:r>
              <a:rPr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않습니다</a:t>
            </a:r>
            <a:r>
              <a:rPr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인라인요소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1428736"/>
            <a:ext cx="3219458" cy="28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XHTML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en-US" altLang="ko-KR" sz="3200" dirty="0" smtClean="0"/>
              <a:t>3-1.</a:t>
            </a:r>
            <a:r>
              <a:rPr lang="ko-KR" altLang="en-US" sz="3200" dirty="0" smtClean="0"/>
              <a:t>문서 정보와 문자 세트</a:t>
            </a:r>
            <a:r>
              <a:rPr lang="en-US" altLang="ko-KR" sz="3200" dirty="0" smtClean="0"/>
              <a:t>(meta)</a:t>
            </a:r>
            <a:endParaRPr lang="ko-KR" altLang="en-US" sz="32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85804" y="2636912"/>
            <a:ext cx="8229600" cy="2088232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 코드 세트 지정하기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브라우저에서 웹 페이지를 제작할 때 사용한 문자가 깨지지 않고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인코딩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되도록 하려면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문자 코드 세트를 지정해야 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이때 다국어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인코딩의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경우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지정할 수 있으며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한글은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euc-kr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선언하는 경우도 있는데 최근에는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utf-8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지정하는 경우가 많습니다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610676" y="4137000"/>
            <a:ext cx="8286808" cy="1596255"/>
            <a:chOff x="500034" y="5000636"/>
            <a:chExt cx="8286808" cy="1009158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5000636"/>
              <a:ext cx="8286808" cy="85725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4188" y="5086464"/>
              <a:ext cx="79296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&lt;meta http-equive="</a:t>
              </a:r>
              <a:r>
                <a:rPr lang="fr-FR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content-type</a:t>
              </a:r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content="text/html;charset=</a:t>
              </a:r>
              <a:r>
                <a:rPr lang="fr-FR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utf-8</a:t>
              </a:r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아래처럼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간략화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해서 설정해도 됩니다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fr-FR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&lt;meta charset=</a:t>
              </a:r>
              <a:r>
                <a:rPr lang="fr-FR" altLang="ko-KR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utf-8</a:t>
              </a:r>
              <a:r>
                <a:rPr lang="fr-FR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&gt;</a:t>
              </a:r>
              <a:endPara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en-US" altLang="ko-KR" sz="3200" dirty="0"/>
              <a:t>3-1.</a:t>
            </a:r>
            <a:r>
              <a:rPr lang="ko-KR" altLang="en-US" sz="3200" dirty="0"/>
              <a:t>문서 정보와 문자 세트</a:t>
            </a:r>
            <a:r>
              <a:rPr lang="en-US" altLang="ko-KR" sz="3200" dirty="0"/>
              <a:t>(meta)</a:t>
            </a:r>
            <a:endParaRPr lang="ko-KR" altLang="en-US" sz="32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1560" y="2564904"/>
            <a:ext cx="8229600" cy="2143140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키워드 지정하기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페이지 홍보의 수단으로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meta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검색 키워드를 지정할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 키워드를 웹 페이지에 지정하면 검색할 때 웹 사이트가 상위에 노출되는 효과를 얻을 수 있고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meta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이용하여 검색 키워드를 지정할 때는 검색 키워드를 콤마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(,)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구분하여 나열합니다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25790" y="4216528"/>
            <a:ext cx="8286808" cy="857256"/>
          </a:xfrm>
          <a:prstGeom prst="roundRect">
            <a:avLst>
              <a:gd name="adj" fmla="val 29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104" y="4432552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&lt;meta </a:t>
            </a:r>
            <a:r>
              <a:rPr lang="fr-FR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name="</a:t>
            </a:r>
            <a:r>
              <a:rPr lang="fr-FR" altLang="ko-KR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keywords</a:t>
            </a:r>
            <a:r>
              <a:rPr lang="fr-FR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content=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" </a:t>
            </a:r>
            <a:r>
              <a:rPr lang="ko-KR" altLang="en-US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 </a:t>
            </a: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en-US" altLang="ko-KR" sz="3200" dirty="0"/>
              <a:t>3-1.</a:t>
            </a:r>
            <a:r>
              <a:rPr lang="ko-KR" altLang="en-US" sz="3200" dirty="0"/>
              <a:t>문서 정보와 문자 세트</a:t>
            </a:r>
            <a:r>
              <a:rPr lang="en-US" altLang="ko-KR" sz="3200" dirty="0"/>
              <a:t>(meta)</a:t>
            </a:r>
            <a:endParaRPr lang="ko-KR" altLang="en-US" sz="32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85804" y="2571744"/>
            <a:ext cx="8229600" cy="114298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다양한 문서 정보 지정하기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 코드 세트와 키워드 외에도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subject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이용하여 문서 제목 정보를 제공하고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description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값으로 웹 페이지의 요약 정보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제작자 정보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 정보 및 검색 로봇 제어 여부 등의 문서 정보를 지정할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500034" y="3861048"/>
            <a:ext cx="8286808" cy="2279176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91233"/>
              <a:ext cx="792961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&lt;meta 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subject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문서 제목 정보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meta 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description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요약 설명 내용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meta 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author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작성자 정보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meta 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robots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index,follow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&lt;meta 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name="</a:t>
              </a:r>
              <a:r>
                <a:rPr lang="fr-FR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copyright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content="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저작권 정보</a:t>
              </a:r>
              <a:r>
                <a:rPr lang="fr-FR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fr-FR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&lt;meta 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name=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"generator" 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content=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저작 프로그램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“ /&gt;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&lt;meta 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http-equiv=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"refresh" 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content=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시간 </a:t>
              </a:r>
              <a:r>
                <a:rPr lang="en-US" altLang="ko-KR" sz="1600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url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lang="ko-KR" altLang="en-US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이동할 주소”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&lt;meta </a:t>
              </a:r>
              <a:r>
                <a:rPr lang="en-US" altLang="ko-KR" sz="16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http-equiv=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600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pragma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content= </a:t>
              </a:r>
              <a:r>
                <a:rPr lang="en-US" altLang="ko-KR" sz="1600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"no-cache“ /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(meta.html)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8"/>
            <a:ext cx="8286808" cy="4226992"/>
            <a:chOff x="500034" y="4293096"/>
            <a:chExt cx="8286808" cy="232068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2281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&lt;!DOCTYPE html PUBLIC "-//W3C//DTD XHTML 1.0 Transitional//EN" "http://www.w3.org/TR/xhtml1/DTD/xhtml1-transitional.dtd"&gt;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&lt;html 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xmlns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="http://www.w3.org/1999/xhtml" 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lang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ko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&lt;head&gt;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http-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equiv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="content-type" content="text/html; charset=UTF-8"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&lt;title&gt;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문서 정보 삽입하기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&lt;/title&gt;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name="keywords" content="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웹 </a:t>
              </a:r>
              <a:r>
                <a:rPr lang="ko-KR" altLang="en-US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접근성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웹 표준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품질마크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웹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콘텐츠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접근성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지침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name="subject" content="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웹 </a:t>
              </a:r>
              <a:r>
                <a:rPr lang="ko-KR" altLang="en-US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접근성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전문가 소개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name="description" content="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웹 접근성에 대한 개요와 웹 </a:t>
              </a:r>
              <a:r>
                <a:rPr lang="ko-KR" altLang="en-US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접근성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품질마크 소개 및 한국형 인터넷 웹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콘텐츠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지침에 대한 내용입니다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name="author" content="ggangpae1@gmail.com,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박문석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name="robots" content="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index,follow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&lt;meta name="copyright" content="copyrights 2014 </a:t>
              </a:r>
              <a:r>
                <a:rPr lang="en-US" altLang="ko-KR" sz="12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choongang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corp." /&gt;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&lt;/head&gt;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&lt;body&gt;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&lt;h1&gt;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다양한 문서 정보 지정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&lt;/h1&gt;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&lt;p&gt;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화면에 보이는 </a:t>
              </a:r>
              <a:r>
                <a:rPr lang="ko-KR" altLang="en-US" sz="12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콘텐츠는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아니지만 웹 페이지의 다양한 문서 정보를 지정할 때도 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meta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요소를 사용할 수 있습니다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문자 코드 세트와 키워드 외에도 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subject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를 이용하여 문서 제목 정보를 제공하고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description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값으로 웹 페이지의 요약 정보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제작자 정보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저작권 정보 및 검색 로봇 제어 여부 등의 문서 정보를 지정할 수 있습니다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.&lt;/p&gt;	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&lt;/body&gt;</a:t>
              </a: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&lt;/html&gt;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1-2. </a:t>
            </a:r>
            <a:r>
              <a:rPr lang="ko-KR" altLang="en-US" sz="3200" dirty="0" smtClean="0"/>
              <a:t>웹 </a:t>
            </a:r>
            <a:r>
              <a:rPr lang="ko-KR" altLang="en-US" sz="3200" dirty="0" err="1" smtClean="0"/>
              <a:t>접근성</a:t>
            </a:r>
            <a:endParaRPr lang="en-US" altLang="ko-KR" sz="3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468823"/>
          </a:xfrm>
        </p:spPr>
        <p:txBody>
          <a:bodyPr/>
          <a:lstStyle/>
          <a:p>
            <a:pPr algn="ctr">
              <a:buNone/>
            </a:pPr>
            <a:r>
              <a:rPr lang="ko-KR" altLang="en-US" sz="2000" dirty="0" smtClean="0"/>
              <a:t>“모든 사용자가 신체적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환경적 조건에 관계없이 </a:t>
            </a:r>
            <a:endParaRPr lang="en-US" altLang="ko-KR" sz="2000" dirty="0" smtClean="0"/>
          </a:p>
          <a:p>
            <a:pPr algn="ctr">
              <a:buNone/>
            </a:pPr>
            <a:r>
              <a:rPr lang="ko-KR" altLang="en-US" sz="2000" dirty="0" smtClean="0"/>
              <a:t>웹에 접근하여 이용할 수 있도록 보장하는 것”</a:t>
            </a:r>
            <a:endParaRPr lang="en-US" altLang="ko-KR" sz="2000" dirty="0" smtClean="0"/>
          </a:p>
          <a:p>
            <a:endParaRPr lang="ko-KR" altLang="en-US" sz="2000" dirty="0" smtClean="0"/>
          </a:p>
        </p:txBody>
      </p:sp>
      <p:pic>
        <p:nvPicPr>
          <p:cNvPr id="4" name="그림 3" descr="웹접근성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312" y="2815425"/>
            <a:ext cx="6429375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제목 </a:t>
            </a:r>
            <a:r>
              <a:rPr lang="en-US" altLang="ko-KR" smtClean="0"/>
              <a:t>&lt;title&gt;</a:t>
            </a:r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85804" y="1714488"/>
            <a:ext cx="8229600" cy="314327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title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웹 문서의 제목을 선언할 때 사용하는 요소로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문서마다 유일한 내용으로 구성되며 정의하지 않으면 경고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시각 장애인의 경우에는 음성 브라우저를 이용하여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탐색하기 때문에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title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문서를 구별할 수 있는 첫 번째 관문이라고 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title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북마크에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해당 웹 문서를 추가할 경우에 사용되는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북마크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이름으로도 활용됩니다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브라우징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때문에 중요성이 증가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title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선언 형식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539552" y="4077072"/>
            <a:ext cx="8286808" cy="785818"/>
            <a:chOff x="500034" y="4643446"/>
            <a:chExt cx="8286808" cy="785818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643446"/>
              <a:ext cx="8286808" cy="785818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880630"/>
              <a:ext cx="7929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&lt;title&gt;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문서 제목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title&gt;</a:t>
              </a:r>
              <a:endParaRPr lang="en-US" altLang="ko-KR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body</a:t>
            </a:r>
            <a:r>
              <a:rPr lang="ko-KR" altLang="en-US" dirty="0" smtClean="0"/>
              <a:t>의 속성</a:t>
            </a:r>
            <a:r>
              <a:rPr lang="en-US" altLang="ko-KR" dirty="0" smtClean="0"/>
              <a:t>(deprecated)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85804" y="1340768"/>
            <a:ext cx="8229600" cy="4594832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bgcolor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색상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background: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 이미지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text: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전체의 글자 색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link: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링크가 걸린 텍스트 색상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vlink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클릭한 후의 텍스트 색상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alink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클릭할 때의 텍스트 색상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leftmargin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왼쪽 여백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topmargin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상단 여백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marginWidth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marginHeight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oncontextmenu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오른쪽을 눌렀을 때 메뉴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onselectstart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선택 할 때 메뉴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ondragstart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마우스로 드래그 했을 때 메뉴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개의 태그의 값을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 false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메뉴가 제한됩니다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bgproperties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fixed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배경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이미지가 고정됩니다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scroll: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스크롤 바의 유무로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auto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주면 자동으로 생성됩니다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제목 </a:t>
            </a:r>
            <a:r>
              <a:rPr lang="en-US" altLang="ko-KR" dirty="0" smtClean="0"/>
              <a:t>&lt;h1&gt;~&lt;h6&gt;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1560" y="1857364"/>
            <a:ext cx="8119690" cy="1625547"/>
          </a:xfrm>
          <a:prstGeom prst="rect">
            <a:avLst/>
          </a:prstGeom>
        </p:spPr>
        <p:txBody>
          <a:bodyPr/>
          <a:lstStyle/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제목을 작성하고자 할 때는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&lt;h1&gt;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같은 헤딩 요소를 이용합니다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제목은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대제목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중제목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소제목 등의 계층 구조를 가지게 되는데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&lt;h1&gt;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다음에 바로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&lt;h3&gt;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 나오지 않도록 주의해야만 논리적인 웹 문서를 제작할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CSS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이용해서 크기 변경 가능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한 문서에서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 만 사용하는 것을 권장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619817" y="3873601"/>
            <a:ext cx="3357586" cy="2643206"/>
            <a:chOff x="571472" y="2714620"/>
            <a:chExt cx="5500726" cy="2143140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71472" y="2714620"/>
              <a:ext cx="5500726" cy="214314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5786" y="3045511"/>
              <a:ext cx="5286412" cy="1422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&lt;h1&gt;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대제목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h1&gt;</a:t>
              </a:r>
            </a:p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&lt;h2&gt;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중제목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h2&gt;</a:t>
              </a:r>
            </a:p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&lt;h3&gt;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소제목</a:t>
              </a:r>
              <a:r>
                <a:rPr lang="ko-KR" altLang="en-US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h3&gt;</a:t>
              </a:r>
            </a:p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&lt;h4&gt;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소소제목</a:t>
              </a:r>
              <a:r>
                <a:rPr lang="ko-KR" altLang="en-US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h4&gt;</a:t>
              </a:r>
            </a:p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&lt;h5&gt;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소소소제목</a:t>
              </a:r>
              <a:r>
                <a:rPr lang="ko-KR" altLang="en-US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h5&gt;</a:t>
              </a:r>
            </a:p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&lt;h6&gt;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소소소소제목</a:t>
              </a:r>
              <a:r>
                <a:rPr lang="ko-KR" altLang="en-US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h6&gt;</a:t>
              </a:r>
              <a:endParaRPr lang="en-US" altLang="ko-KR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1560" y="3503241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>
              <a:spcBef>
                <a:spcPct val="20000"/>
              </a:spcBef>
              <a:spcAft>
                <a:spcPct val="0"/>
              </a:spcAft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헤딩의 선언 형식은 다음과 같습니다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3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문단</a:t>
            </a:r>
            <a:r>
              <a:rPr lang="en-US" altLang="ko-KR" dirty="0" smtClean="0"/>
              <a:t>&lt;p</a:t>
            </a:r>
            <a:r>
              <a:rPr lang="en-US" altLang="ko-KR" dirty="0" smtClean="0"/>
              <a:t>&gt;: </a:t>
            </a:r>
            <a:r>
              <a:rPr lang="en-US" altLang="ko-KR" dirty="0" smtClean="0"/>
              <a:t>paragraph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8"/>
            <a:ext cx="8229600" cy="2290576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텍스트를 문단으로 정의할 때 사용합니다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요소 안에는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&lt;a&gt;, &lt;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등과 같은 인 라인 요소와 텍스트만 포함할 수 있으며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요소는 사용할 수 없습니다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닫는 태그를 생략하면 다음 블록 요소가 올 때 까지를 하나의 블록으로 처리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안에서 강제로 줄 바꿈 해야 하는 경우가 있을 때는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/&gt;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사용할 수 있지만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시각적 효과 등을 위해 함부로 사용하지 않아야 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비어 있는 형태로 여러 번 사용해도 한 줄만 삽입됩니다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선언 형식은 다음과 같습니다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498683" y="4077072"/>
            <a:ext cx="8286808" cy="785818"/>
            <a:chOff x="500034" y="4643446"/>
            <a:chExt cx="8286808" cy="785818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4643446"/>
              <a:ext cx="8286808" cy="785818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348" y="4880630"/>
              <a:ext cx="7929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&lt;p&gt;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문단 텍스트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</a:t>
              </a:r>
              <a:r>
                <a:rPr lang="fr-FR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p&gt;</a:t>
              </a:r>
              <a:endParaRPr lang="en-US" altLang="ko-KR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줄바꿈 </a:t>
            </a:r>
            <a:r>
              <a:rPr lang="en-US" altLang="ko-KR" smtClean="0"/>
              <a:t>&lt;br /&gt;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85926"/>
            <a:ext cx="8229600" cy="995002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텍스트를 강제로 줄 바꿈 할 때는‘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line break’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의미인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사용합니다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Br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빈 요소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(empty element)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12"/>
          <p:cNvGrpSpPr/>
          <p:nvPr/>
        </p:nvGrpSpPr>
        <p:grpSpPr>
          <a:xfrm>
            <a:off x="500034" y="2780928"/>
            <a:ext cx="8286808" cy="2071702"/>
            <a:chOff x="500034" y="4643446"/>
            <a:chExt cx="8286808" cy="2071702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4643446"/>
              <a:ext cx="8286808" cy="2071702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348" y="4880630"/>
              <a:ext cx="792961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&lt;p&gt;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첫 줄 텍스트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&lt;br /&gt;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두 번째 줄 텍스트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&lt;br /&gt;</a:t>
              </a:r>
            </a:p>
            <a:p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세 번째 줄 텍스트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&lt;/p&gt;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&lt;b&gt;, &lt;i&gt;</a:t>
            </a:r>
            <a:endParaRPr lang="ko-KR" altLang="en-US" dirty="0"/>
          </a:p>
        </p:txBody>
      </p:sp>
      <p:grpSp>
        <p:nvGrpSpPr>
          <p:cNvPr id="3" name="그룹 12"/>
          <p:cNvGrpSpPr/>
          <p:nvPr/>
        </p:nvGrpSpPr>
        <p:grpSpPr>
          <a:xfrm>
            <a:off x="383189" y="1500174"/>
            <a:ext cx="8286808" cy="2071702"/>
            <a:chOff x="500034" y="4643446"/>
            <a:chExt cx="8286808" cy="2071702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4643446"/>
              <a:ext cx="8286808" cy="2071702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8445" y="4880630"/>
              <a:ext cx="7929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&lt;b&gt;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진하게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&lt;/b&gt;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&lt;i&gt;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이탤릭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&lt;/i&gt;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5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문단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268760"/>
            <a:ext cx="8229600" cy="495487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문단을 중앙 정렬하는 방법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center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center&gt;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 align='center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 align='center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div&gt;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h4 align='center'&gt;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&lt;/h4&gt;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특수문자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nbsp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non-breaking space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공백문자 하나를 추가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 Less than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&gt; Greater than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&amp;amp: &amp; Ampersand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quot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“quotation maker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&amp;copy: ⓒ Copyright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&amp;trade: ™ Trademark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ko-KR" altLang="en-US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&lt;pre&gt;: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눈에 보이는 대로 출력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태그가 적용됩니다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주소 </a:t>
            </a:r>
            <a:r>
              <a:rPr lang="en-US" altLang="ko-KR" smtClean="0"/>
              <a:t>&lt;address&gt;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8"/>
            <a:ext cx="8229600" cy="2357454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이용하여 웹 문서의 아래쪽에 연락처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주소 포함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제작자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저작권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(copyrights)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정보 등을 표시할 수 있습니다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안에는 </a:t>
            </a:r>
            <a:r>
              <a:rPr lang="ko-KR" altLang="en-US" sz="20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인라인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요소와 텍스트를 포함할 수 있지만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블록 요소는 포함할 수 없습니다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address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endParaRPr lang="en-US" altLang="ko-KR" sz="20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500034" y="4143380"/>
            <a:ext cx="8286808" cy="857256"/>
            <a:chOff x="500034" y="4643446"/>
            <a:chExt cx="8286808" cy="857256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4643446"/>
              <a:ext cx="8286808" cy="85725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348" y="4880630"/>
              <a:ext cx="7929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&lt;address&gt; 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작성자 정보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콘텐츠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&lt;/address&gt;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구분선</a:t>
            </a:r>
            <a:r>
              <a:rPr lang="en-US" altLang="ko-KR" smtClean="0"/>
              <a:t> &lt;hr /&gt;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571612"/>
            <a:ext cx="8229600" cy="516975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수평선을 출력해주는 태그로 구분선 역할을 하고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빈 요소이며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&lt;hr /&gt;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종료 태그 없이 사용합니다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의미의 구분이라기보다는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콘텐츠의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전후의 내용을 구분할 수 있도록 선으로 나타내는 것입니다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다른 의미로 사용되는데 브라우저는 아직도 수평 가로줄로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렌더링합니다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&lt;hr&gt;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속성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(attribute)</a:t>
            </a:r>
            <a:endParaRPr lang="ko-KR" altLang="en-US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너비로 숫자나 퍼센트 모두 가능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size: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선의 두께로 픽셀로만 입력 가능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align: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기본값은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center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noshade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입체감을 없애 줍니다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빈 요소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(empty element)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467544" y="5229200"/>
            <a:ext cx="8286808" cy="1214446"/>
            <a:chOff x="500034" y="4097198"/>
            <a:chExt cx="8286808" cy="928628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4097198"/>
              <a:ext cx="8286808" cy="928628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348" y="4206448"/>
              <a:ext cx="7929618" cy="706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&lt;div id="content"&gt; content 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영역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&lt;/div&gt;</a:t>
              </a:r>
            </a:p>
            <a:p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en-US" altLang="ko-KR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hr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/&gt;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&lt;div id="aside"&gt; aside 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영역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&lt;/div&gt;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(text.html)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8"/>
            <a:ext cx="745634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81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&lt;!DOCTYPE html PUBLIC "-//W3C//DTD XHTML 1.0 Transitional//EN" "http://www.w3.org/TR/xhtml1/DTD/xhtml1-transitional.dtd"&gt;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&lt;html 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lang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ko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	&lt;head&gt;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		&lt;meta charset = 'utf-8' /&gt; 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		&lt;title&gt; 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pre|xmp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&lt;/title&gt;  		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&lt;/head&gt;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	&lt;body&gt;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		&lt;pre&gt;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		♥♥♥&lt;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br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/&gt;  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		♥♥♥&lt;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br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/&gt;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		&lt;/pre&gt;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	&lt;</a:t>
              </a:r>
              <a:r>
                <a:rPr lang="en-US" altLang="ko-KR" sz="14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hr</a:t>
              </a:r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width="80%" size="3"&gt;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	&lt;/body&gt;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&lt;/html&gt;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2813622"/>
            <a:ext cx="215265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1-3. </a:t>
            </a:r>
            <a:r>
              <a:rPr lang="ko-KR" altLang="en-US" sz="3200" dirty="0" err="1" smtClean="0"/>
              <a:t>반응형</a:t>
            </a:r>
            <a:r>
              <a:rPr lang="ko-KR" altLang="en-US" sz="3200" dirty="0" smtClean="0"/>
              <a:t> 웹 디자인</a:t>
            </a:r>
            <a:endParaRPr lang="en-US" altLang="ko-KR" sz="32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468823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반응형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웹 디자인이란 </a:t>
            </a:r>
            <a:r>
              <a:rPr lang="ko-KR" altLang="en-US" sz="2000" dirty="0" err="1" smtClean="0"/>
              <a:t>뷰</a:t>
            </a:r>
            <a:r>
              <a:rPr lang="ko-KR" altLang="en-US" sz="2000" dirty="0" smtClean="0"/>
              <a:t> 포트의 </a:t>
            </a:r>
            <a:r>
              <a:rPr lang="ko-KR" altLang="en-US" sz="2000" dirty="0"/>
              <a:t>종류</a:t>
            </a:r>
            <a:r>
              <a:rPr lang="en-US" altLang="ko-KR" sz="2000" dirty="0"/>
              <a:t>(</a:t>
            </a:r>
            <a:r>
              <a:rPr lang="ko-KR" altLang="en-US" sz="2000" dirty="0"/>
              <a:t>컴퓨터</a:t>
            </a:r>
            <a:r>
              <a:rPr lang="en-US" altLang="ko-KR" sz="2000" dirty="0"/>
              <a:t>, </a:t>
            </a:r>
            <a:r>
              <a:rPr lang="ko-KR" altLang="en-US" sz="2000" dirty="0" err="1" smtClean="0"/>
              <a:t>태블릿</a:t>
            </a:r>
            <a:r>
              <a:rPr lang="en-US" altLang="ko-KR" sz="2000" dirty="0" smtClean="0"/>
              <a:t>, </a:t>
            </a:r>
            <a:r>
              <a:rPr lang="ko-KR" altLang="en-US" sz="2000" dirty="0" err="1"/>
              <a:t>스마트폰</a:t>
            </a:r>
            <a:r>
              <a:rPr lang="en-US" altLang="ko-KR" sz="2000" dirty="0"/>
              <a:t>)</a:t>
            </a:r>
            <a:r>
              <a:rPr lang="ko-KR" altLang="en-US" sz="2000" dirty="0"/>
              <a:t>에 따라 </a:t>
            </a:r>
            <a:r>
              <a:rPr lang="ko-KR" altLang="en-US" sz="2000" dirty="0" smtClean="0"/>
              <a:t>화면 크기에 맞게 요소들을 재배치하고 각 요소의 표시 방법만 다르게 해서 사이트를 구현하는 것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Char char="v"/>
            </a:pPr>
            <a:r>
              <a:rPr lang="ko-KR" altLang="en-US" sz="2000" dirty="0" err="1" smtClean="0"/>
              <a:t>반응형</a:t>
            </a:r>
            <a:r>
              <a:rPr lang="ko-KR" altLang="en-US" sz="2000" dirty="0" smtClean="0"/>
              <a:t> 웹 디자인이 적용된 사이트</a:t>
            </a:r>
            <a:endParaRPr lang="en-US" altLang="ko-KR" sz="2000" dirty="0" smtClean="0"/>
          </a:p>
          <a:p>
            <a:pPr marL="400050" lvl="2" indent="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hlinkClick r:id="rId2"/>
              </a:rPr>
              <a:t>http://colly.com</a:t>
            </a:r>
            <a:endParaRPr lang="en-US" altLang="ko-KR" sz="1600" dirty="0"/>
          </a:p>
          <a:p>
            <a:pPr marL="400050" lvl="2" indent="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http</a:t>
            </a:r>
            <a:r>
              <a:rPr lang="en-US" altLang="ko-KR" sz="1600" dirty="0"/>
              <a:t>://wellington.govt.nz/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644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</a:t>
            </a:r>
            <a:r>
              <a:rPr lang="en-US" altLang="ko-KR" smtClean="0"/>
              <a:t>&lt;a&gt;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4824536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텍스트나 이미지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콘텐츠에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링크를 설정할 때 사용합니다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가능한 속성에는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target,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name, title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 등이 있으며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Transitional DTD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 경우에만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지정할 수 있습니다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속성에 링크 요소를 설정합니다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ase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이용해서 기본 경로를 설정할 수 있습니다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연결된 경로가 웹 브라우저가 출력할 수 없는 형식이면 다운로드가 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509139" y="3861048"/>
            <a:ext cx="8286808" cy="1428760"/>
            <a:chOff x="500034" y="3592937"/>
            <a:chExt cx="8286808" cy="1092504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3592937"/>
              <a:ext cx="8286808" cy="1092504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4348" y="3666199"/>
              <a:ext cx="7929618" cy="91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&lt;p&gt; 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&lt;a </a:t>
              </a:r>
              <a:r>
                <a:rPr lang="en-US" altLang="ko-KR" dirty="0" err="1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href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파일명 또는 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URL"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target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="_blank" </a:t>
              </a:r>
              <a:r>
                <a:rPr lang="en-US" altLang="ko-KR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title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대체설명</a:t>
              </a:r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</a:p>
            <a:p>
              <a:r>
                <a:rPr lang="ko-KR" altLang="en-US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텍스트 또는 이미지</a:t>
              </a:r>
              <a:r>
                <a:rPr lang="en-US" altLang="ko-KR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&lt;/a&gt;</a:t>
              </a:r>
            </a:p>
            <a:p>
              <a:r>
                <a:rPr lang="en-US" altLang="ko-KR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&lt;/p&gt;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</a:t>
            </a:r>
            <a:r>
              <a:rPr lang="en-US" altLang="ko-KR" smtClean="0"/>
              <a:t>&lt;a&gt;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7544" y="1412776"/>
            <a:ext cx="8229600" cy="518457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절대 경로와 상대 경로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절대경로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=”http://www.choongang.co.kr”&gt;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중앙정보처리학원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=”file:///C:\/images/a.html”&gt;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중앙정보처리학원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상대경로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 폴더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=”*.htm”&gt;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상위 폴더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=”../../*.htm”&gt;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 폴더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=”sample/*.htm”&gt;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루트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기준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&lt;a 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=”/sample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/*.</a:t>
            </a:r>
            <a:r>
              <a:rPr lang="en-US" altLang="ko-KR" sz="1400" kern="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”&gt;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샘플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_blank: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새로운 창으로 열기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_self: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자신의 페이지에 문서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열기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default</a:t>
            </a:r>
            <a:endParaRPr lang="ko-KR" altLang="en-US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_top: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페이지 전체에 문서 열기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_parent: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문서의 상위 페이지에 열기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다른 영역의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name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입력하게 되면 속성을 가진 영역에 문서를 열게 됩니다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책갈피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내에서 이동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- fragment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찾아갈 곳에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:&lt;a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id="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x"&gt;&lt;/a&gt;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하이퍼링크 설정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="#x"&gt;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&lt;/a&gt;, &lt;a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문서명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#x"&gt;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텍스트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&lt;/a&gt;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ko-KR" altLang="en-US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smtClean="0"/>
              <a:t>하이퍼링크예제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9" r="77848" b="58757"/>
          <a:stretch/>
        </p:blipFill>
        <p:spPr bwMode="auto">
          <a:xfrm>
            <a:off x="1817324" y="2852936"/>
            <a:ext cx="484290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653760" y="1690737"/>
            <a:ext cx="7374624" cy="3970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&lt;title&gt;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다음넷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&lt;a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="http://www.daum.net" target="_blank" 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title="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다음 홈페이지로 이동합니다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."&gt;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하이퍼링크 예제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(link.html)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594506" cy="762000"/>
          </a:xfrm>
        </p:spPr>
        <p:txBody>
          <a:bodyPr/>
          <a:lstStyle/>
          <a:p>
            <a:r>
              <a:rPr lang="ko-KR" altLang="en-US" dirty="0" smtClean="0"/>
              <a:t>글꼴 관련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268760"/>
            <a:ext cx="8352928" cy="489654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11560" y="6004033"/>
            <a:ext cx="8183520" cy="3772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5471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5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tt</a:t>
            </a:r>
            <a:r>
              <a:rPr lang="en-GB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&lt;u&gt;, &lt;big&gt;, &lt;acronym&gt;, &lt;blink&gt;, &lt;marquee&gt;, &lt;</a:t>
            </a:r>
            <a:r>
              <a:rPr lang="en-GB" altLang="ko-KR" sz="15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nobr</a:t>
            </a:r>
            <a:r>
              <a:rPr lang="en-GB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&lt;spacer&gt;, &lt;listing&gt;, &lt;</a:t>
            </a:r>
            <a:r>
              <a:rPr lang="en-GB" altLang="ko-KR" sz="15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xmp</a:t>
            </a:r>
            <a:r>
              <a:rPr lang="en-GB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&gt;, &lt;</a:t>
            </a:r>
            <a:r>
              <a:rPr lang="en-GB" altLang="ko-KR" sz="15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nextid</a:t>
            </a:r>
            <a:r>
              <a:rPr lang="en-GB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표준에서 제외</a:t>
            </a: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611560" y="1556792"/>
            <a:ext cx="8183520" cy="4481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5471" rIns="0" bIns="0"/>
          <a:lstStyle/>
          <a:p>
            <a:pPr marL="285750" indent="-285750"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태그의 속성 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CSS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표준에서 제외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</a:p>
          <a:p>
            <a:pPr marL="742950" lvl="1" indent="-285750">
              <a:buFont typeface="Wingdings" panose="05000000000000000000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face: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</a:t>
            </a:r>
          </a:p>
          <a:p>
            <a:pPr marL="742950" lvl="1" indent="-285750">
              <a:buFont typeface="Wingdings" panose="05000000000000000000" pitchFamily="2" charset="2"/>
              <a:buChar char="ü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size: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endParaRPr lang="en-GB" altLang="ko-KR" sz="16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문서에서 색상을 표현하는 방식은 </a:t>
            </a:r>
            <a:r>
              <a:rPr lang="ko-KR" altLang="en-US" sz="16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 색상 이름</a:t>
            </a:r>
            <a:r>
              <a:rPr lang="en-GB" altLang="ko-KR" sz="16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가지가 있습니다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 표기법은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 이라고도 하는데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R(red) 2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G(green) 2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B(blue) 2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 총 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자리로 구성됩니다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GB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basefont</a:t>
            </a:r>
            <a:r>
              <a:rPr lang="en-GB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size=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&gt;: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글자 크기 설정 </a:t>
            </a:r>
            <a:r>
              <a:rPr lang="ko-KR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GB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대체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표준에서 제외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GB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글꼴 관련 태그</a:t>
            </a:r>
            <a:endParaRPr lang="ko-KR" altLang="en-US" sz="3600" b="1" kern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1560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글꼴 관련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(font1.html)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1484784"/>
            <a:ext cx="7416824" cy="525658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http-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다음넷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bgcolor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="#FFFFCC"&gt;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size=7 face="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arial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black"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="#fece00"&gt;D&lt;/font&gt;&lt;font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="#fe8c14"&gt;a&lt;/font&gt;&lt;font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="#8cca2d"&gt;u&lt;/font&gt;&lt;font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="#4daace"&gt;m&lt;/font&gt;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size="-1" 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="blue"&gt;http://www.daum.net&lt;/font&gt;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</a:t>
            </a:r>
            <a:r>
              <a:rPr lang="en-GB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6306" t="20377" r="23295" b="30212"/>
          <a:stretch>
            <a:fillRect/>
          </a:stretch>
        </p:blipFill>
        <p:spPr bwMode="auto">
          <a:xfrm>
            <a:off x="5796136" y="2492896"/>
            <a:ext cx="244827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744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84582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34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(font2.html)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http-equiv="content-type" content="text/html;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=utf-8" /&gt;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물리적인 글꼴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글꼴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&lt;h3&gt;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물리적인 글꼴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&lt;/h3&gt;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lt;b&amp;gt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 &gt;  bold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굵은 글자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&lt;td&gt;&lt;b&gt;bold&lt;/b&gt;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62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8"/>
            <a:ext cx="8536462" cy="4320479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lt;i&amp;gt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&lt;td&gt;italic (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이탤릭체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 &gt;&lt;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&gt;italic&lt;/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lt;u&amp;gt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&lt;td&gt;underline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밑줄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&lt;td&gt;&lt;u&gt;underline &lt;/u&gt;&lt;/td&gt;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&lt;h3&gt;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논리적인 글꼴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&lt;/h3&gt;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lt;em&amp;gt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&lt;td&gt;emphasis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강조할 때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이태릭체로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&gt;emphasis&lt;/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em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90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1-4. </a:t>
            </a:r>
            <a:r>
              <a:rPr lang="ko-KR" altLang="en-US" sz="3200" dirty="0" smtClean="0"/>
              <a:t>웹 표준</a:t>
            </a:r>
            <a:endParaRPr lang="ko-KR" altLang="en-US" sz="3200" dirty="0"/>
          </a:p>
        </p:txBody>
      </p:sp>
      <p:pic>
        <p:nvPicPr>
          <p:cNvPr id="4" name="그림 3" descr="웹표준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7020" y="2299264"/>
            <a:ext cx="5772150" cy="2543175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78295" y="1336441"/>
            <a:ext cx="8229600" cy="446882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66900">
              <a:buFont typeface="Wingdings" panose="05000000000000000000" pitchFamily="2" charset="2"/>
              <a:buChar char="v"/>
            </a:pPr>
            <a:r>
              <a:rPr lang="ko-KR" altLang="en-US" sz="1800" dirty="0"/>
              <a:t>웹 표준은 월드 </a:t>
            </a:r>
            <a:r>
              <a:rPr lang="ko-KR" altLang="en-US" sz="1800" dirty="0" err="1"/>
              <a:t>와이드</a:t>
            </a:r>
            <a:r>
              <a:rPr lang="ko-KR" altLang="en-US" sz="1800" dirty="0"/>
              <a:t> 웹의 측면을 서술하고 정의하는 공식 표준이나 다른 기술 규격을 가리키는 일반적인 </a:t>
            </a:r>
            <a:r>
              <a:rPr lang="ko-KR" altLang="en-US" sz="1800" dirty="0" smtClean="0"/>
              <a:t>용어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lt;strong&amp;gt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&lt;td&gt;strong emphasis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강한 강조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굵은 문자로 표현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&lt;td&gt;&lt;strong&gt;strong emphasis&lt;/strong&gt;&lt;/td&gt;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lt;code&amp;gt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&lt;td&gt;code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컴퓨터 코드를 나타낼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고정폭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글자체로 표현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&lt;td&gt;&lt;code&gt;code&lt;/code&gt;&lt;/td&gt;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&lt;td&gt;&amp;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lt;kbd&amp;gt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&lt;td&gt;keyboard (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키보드의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키입력을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표현할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고정폭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글자체로 표현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&lt;td&gt;&lt;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kbd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&gt;keyboard&lt;/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kbd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&lt;/body&gt; 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&lt;/html&gt;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5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1" y="1795869"/>
            <a:ext cx="7901280" cy="28327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555840" y="4899395"/>
            <a:ext cx="8326080" cy="1307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5471" rIns="0" bIns="0"/>
          <a:lstStyle/>
          <a:p>
            <a:pPr marL="285750" indent="-285750">
              <a:buFont typeface="Wingdings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lang="ko-KR" altLang="en-US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항목은 </a:t>
            </a:r>
            <a:r>
              <a:rPr lang="en-US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 </a:t>
            </a:r>
            <a:r>
              <a:rPr lang="ko-KR" altLang="en-US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이용해서 표시</a:t>
            </a:r>
            <a:endParaRPr lang="ko-KR" altLang="en-US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목록 태그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8385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653760" y="1700808"/>
            <a:ext cx="8359200" cy="47525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charset = "UTF-8"&gt;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 요리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&lt;/title&gt;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 text="#AA4928" 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bgcolor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=#FFCC99 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leftmargin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=100&gt;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basefont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size=2&gt;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&lt;div align="center"&gt;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face="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굴림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size=7&gt;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커피요리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&lt;/font&gt;&lt;/center&gt;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&lt;h2&gt;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핫모카자바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&lt;/h2&gt;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size=+1 color=#996666&gt;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위에 초콜릿을 듬뿍 올려 멋스럽게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&lt;/font&gt;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&lt;/div&gt;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목록 태그</a:t>
            </a:r>
            <a:r>
              <a:rPr lang="en-US" altLang="ko-KR" sz="3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(list.html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t="11539" r="9606" b="46722"/>
          <a:stretch/>
        </p:blipFill>
        <p:spPr bwMode="auto">
          <a:xfrm>
            <a:off x="4283967" y="989014"/>
            <a:ext cx="4737917" cy="176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372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653760" y="1340768"/>
            <a:ext cx="7806672" cy="51845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type="square"&gt;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&lt;b&gt;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&lt;/b&gt; : 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추출한 커피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120cc,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30cc,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휘핑한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생크림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스푼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(20cc 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정도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&lt;b&gt;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만드는 법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:&lt;/b&gt;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type="1"&gt;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우선 컵을 따뜻하게 데워 둔다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&lt;/li&gt;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컵에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초코시럽을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넣은 후 끓인 커피를 붓는다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&lt;/li&gt;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한 스푼을 위에 띄운 후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생크림 위를 다시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초코시럽으로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장식한다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	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초코시럽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대신 잘게 다진 초콜릿을 얹어도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볼품있다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&lt;/li&gt;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</a:t>
            </a:r>
            <a:r>
              <a:rPr lang="en-US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body&gt;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US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목록 태그</a:t>
            </a:r>
            <a:r>
              <a:rPr lang="en-US" altLang="ko-KR" sz="3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(list.html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92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547420" y="1340768"/>
            <a:ext cx="8326080" cy="41764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5471" rIns="0" bIns="0"/>
          <a:lstStyle/>
          <a:p>
            <a:pPr marL="285750" indent="-285750">
              <a:buFont typeface="Wingdings" panose="05000000000000000000" pitchFamily="2" charset="2"/>
              <a:buChar char="v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dl,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목록 구성</a:t>
            </a:r>
          </a:p>
          <a:p>
            <a:pPr lvl="1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'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 정의와 설명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외에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', '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링크와 설명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용도로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dl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목록 나열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list)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요소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요소와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요소만 포함 가능</a:t>
            </a:r>
          </a:p>
          <a:p>
            <a:pPr lvl="1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dt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용어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term)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요소와 텍스트를 포함</a:t>
            </a:r>
          </a:p>
          <a:p>
            <a:pPr lvl="1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정의형 항목의 설명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(definition description)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요소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인라인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요소와 텍스트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블록 요소를 포함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대부분의 브라우저에서 들여쓰기 되어 표시됨</a:t>
            </a:r>
          </a:p>
          <a:p>
            <a:pPr lvl="2"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여러 개의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목록 태그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959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068960"/>
            <a:ext cx="84391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0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(definitionList.html)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&lt;meta http-equiv="content-type" content="text/html;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=utf-8" /&gt;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&lt;title&gt;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정의형 목록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&lt;/head&gt;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&lt;h1&gt;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정의형 목록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&lt;dl&gt;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&gt;XHTML&lt;/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  &lt;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&gt;HTML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Hyper Text Markup Language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약자로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문서를 제작하기 위한 언어로 설계되었습니다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그래서 범용적 전자 문서나 전자데이터를 표현하는 기능은 충분하지 않았습니다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이러한 요구로 인해 등장한 것이 바로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XML(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eXtensible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Makeup Language)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이며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XHTML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재구축한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언어입니다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그러므로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동일한 요소를 가지며 두 가지 마크업 언어 모두 웹 문서를 제작할 때 사용되는 웹 표준 기술입니다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.&lt;/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&lt;/dl&gt;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&lt;/body&gt;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4611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/&gt;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281300"/>
            <a:ext cx="8229600" cy="4884004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20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GIF: Graphic Interchange Format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256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컬러만 지원하므로 주로 홈페이지용 버튼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문자처럼 단순한 그림에 사용된다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JPG: Joint Photographic Experts Group(JPEG)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개발한 것으로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 컬러를 지원하므로 인물사진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배경사진과 같이 고해상도 그림에 주로 사용된다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PNG: Portable Network Graphics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약어로 비손실 그래픽 파일 포맷의 하나로 특허 문제가 얽힌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GIF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포맷의 문제를 해결하고 개선하기 위해서 고안되었으며 투명 배경을 지원하고 파일의 크기는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JPG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보다 크며 파일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확장자는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BMP: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비트맵 그림 파일로 디지털 그림을 저장하는 데 쓰이는 그림 파일 포맷으로 마이크로소프트 윈도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OS/2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 체제에 널리 사용하며 줄여서 비트맵 또 장치 독립 비트맵의 경우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DIB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포맷이라고도 하며 기본적으로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1~24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비트의 색을 표현할 수 있는데 알파 채널을 포함한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비트 포맷이 윈도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XP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발표되었으며 일반적으로 데이터를 압축하지 않고 사용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</a:t>
            </a:r>
            <a:r>
              <a:rPr lang="en-US" altLang="ko-KR" smtClean="0"/>
              <a:t>&lt;img /&gt;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281300"/>
            <a:ext cx="8229600" cy="4091916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웹 문서에 텍스트가 아닌 이미지 개체를 삽입할 때는 빈 요소인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요소를 이용해야 하며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요소의 경우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속성과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속성은 필수 속성입니다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속성은 이미지가 보이지 않는 환경에서 대체 텍스트를 제공하기 위한 목적으로 사용하며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이미지와 동등한 정보를 제공해야 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속성으로 대체 텍스트를 지정하기 어려운 경우에는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longdesc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이용하여 이미지에 대한 대체 정보로 연결할 수 있습니다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 대체 텍스트가 아니라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툴팁으로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표시됩니다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height: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높이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너비나 높이는 기본적으로 픽셀 단위로 입력하지만 백분율도 가능</a:t>
            </a: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(align): left, right, top, middle, bottom,</a:t>
            </a: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경계선</a:t>
            </a: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hspace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좌우 여백</a:t>
            </a:r>
          </a:p>
          <a:p>
            <a:pPr marL="633413" lvl="1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vspace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상하 여백</a:t>
            </a: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요소는 빈 요소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(empty element)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형식은 다음과 같습니다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395536" y="5450924"/>
            <a:ext cx="8286808" cy="714380"/>
            <a:chOff x="500034" y="5298946"/>
            <a:chExt cx="8286808" cy="546251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5298946"/>
              <a:ext cx="8286808" cy="546251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910" y="5408196"/>
              <a:ext cx="7929618" cy="28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&lt;p&gt;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&lt;img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src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이미지 명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alt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대체텍스트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&lt;/p&gt;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(image1.html)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6" b="44172"/>
          <a:stretch/>
        </p:blipFill>
        <p:spPr bwMode="auto">
          <a:xfrm>
            <a:off x="1403648" y="1772816"/>
            <a:ext cx="5976664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90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6942" r="28979" b="8801"/>
          <a:stretch/>
        </p:blipFill>
        <p:spPr bwMode="auto">
          <a:xfrm>
            <a:off x="899592" y="1298906"/>
            <a:ext cx="7272808" cy="52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8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53760" y="1690738"/>
            <a:ext cx="7511040" cy="5167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&lt;meta charset = "UTF-8"&gt;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&lt;title&gt;Image Test&lt;/title&gt;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&lt;/head&gt;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&lt;body&gt;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&lt;h3&gt;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="images/girls.jpg" alt="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없습니다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." 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width="200" height="200" 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Don't run through life so fast that you forget not only where you've been,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 also where you are going. 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당신이 어디에 있는지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어디를 향해 가고 있는지도 모를 정도로 바쁘게 살진 말라 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h3&gt;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&lt;/body&gt;</a:t>
            </a:r>
          </a:p>
          <a:p>
            <a:pPr marL="587529" indent="-472327">
              <a:buSzPct val="45000"/>
              <a:tabLst>
                <a:tab pos="587529" algn="l"/>
                <a:tab pos="993615" algn="l"/>
                <a:tab pos="1401141" algn="l"/>
                <a:tab pos="1808667" algn="l"/>
                <a:tab pos="2216193" algn="l"/>
                <a:tab pos="2623719" algn="l"/>
                <a:tab pos="3031245" algn="l"/>
                <a:tab pos="3438771" algn="l"/>
                <a:tab pos="3846297" algn="l"/>
                <a:tab pos="4253823" algn="l"/>
                <a:tab pos="4661349" algn="l"/>
                <a:tab pos="5068875" algn="l"/>
                <a:tab pos="5476401" algn="l"/>
                <a:tab pos="5883927" algn="l"/>
                <a:tab pos="6291453" algn="l"/>
                <a:tab pos="6698979" algn="l"/>
                <a:tab pos="7106505" algn="l"/>
                <a:tab pos="7514031" algn="l"/>
                <a:tab pos="7921557" algn="l"/>
                <a:tab pos="8329083" algn="l"/>
                <a:tab pos="8736609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4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(image1.html)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(image2.html)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3" t="12597" r="13790" b="8062"/>
          <a:stretch/>
        </p:blipFill>
        <p:spPr bwMode="auto">
          <a:xfrm>
            <a:off x="1490869" y="1340768"/>
            <a:ext cx="7089913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383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3568" y="1196752"/>
            <a:ext cx="6471360" cy="49529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&lt;meta http-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equiv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="Content-Type" content="text/html" charset = "UTF-8"&gt;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&lt;title&gt;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이미지와 문자열의 어울림 관계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&lt;body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leftmargin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=170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topmargin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=20&gt;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&lt;h3 align="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&lt;font size="7"&gt;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녀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 size="6"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="00ff00"&gt;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Girl's Generation) 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&lt;/h3&gt;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="images/girls3.jpg" align="left" 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width="200" height="200"/&gt;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="images/image1.png" align="right" 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width="200" height="200"/&gt;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(image2.html)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42910" y="1357298"/>
            <a:ext cx="7633016" cy="49529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&lt;font size="+1"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="7B928A"&gt;&lt;b&gt;Girl's Generation&lt;/b&gt;&lt;/font&gt;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2013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발표한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 앨범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&lt;b&gt;"I Got a boy"&lt;/b&gt;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clear="all"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&lt;font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="7B928A"&gt; 2007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싱글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앨범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다시만난세계로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데뷔한 소녀시대가 음악 장르를 변경하여 출시한 앨범 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font&gt;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="http://cfs14.tistory.com/image/5/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tistory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/2009/11/16/19/13/4b0125c09a17d" 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width="300" height="200" align="left" border="10"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hspace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="40" title="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소녀시대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"/&gt;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endParaRPr lang="en-GB" altLang="ko-KR" sz="15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(image2.html)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42910" y="1357298"/>
            <a:ext cx="7633016" cy="49529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&lt;li&gt;I GOT A BOY&lt;/li&gt;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&lt;li&gt;Dancing Queen&lt;/li&gt;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&lt;li&gt;Baby Maybe&lt;/li&gt;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말해봐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&lt;li&gt;Promise&lt;/li&gt;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&lt;li&gt;Express 999&lt;/li&gt;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&lt;li&gt;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유리 아이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&lt;/body&gt;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태그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(image2.html)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038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/&gt;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281300"/>
            <a:ext cx="8229600" cy="4884004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브라우저는 이미지를 화면에 출력할 때 다운로드 받아서 디스크 캐시에 저장합니다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 번 표시한 이미지는 서버에 다시 요청하는 것이 아니고 로컬 컴퓨터에 저장된 이미지를 가져와서 출력합니다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이러한 이미지 </a:t>
            </a:r>
            <a:r>
              <a:rPr lang="ko-KR" altLang="en-US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캐싱은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파일의 내용을 가지고 하는 것이 아니고 파일의 경로를 가지고 하게 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이미지를 여러 곳에서 사용한다면 하나의 이미지를 가리키도록 해주는 것이 좋습니다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이미지를 사용할 때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alt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이용하면 대체 텍스트를 사용할 수 있는데 텍스트의 길이가 길다면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4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longdesc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이용해서 별도의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파일을 가리키도록 하고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html5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figure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figcaption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이용하면 됩니다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이미지의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크기를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height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이용해서 조정하는 것은 바람직하지 않습니다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크기를 강제로 조정하면 이미지가 흐리고 변형된 형태로 보이기 때문에 되도록이면 원본의 크기대로 출력하는 것이 좋습니다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18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&lt;map, area&gt;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340768"/>
            <a:ext cx="8229600" cy="4968552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맵은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이미지의 특정 </a:t>
            </a:r>
            <a:r>
              <a:rPr lang="ko-KR" altLang="en-US" sz="16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영역에 링크를 설정하는 것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태그의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usemap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 이용해서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맵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이름을 설정하고 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추가 한 후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&lt;area&gt;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태그를 이용해서 속성을 설정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area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태그의 속성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shape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링크가 적용되는 영역의 모양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default,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circle, poly</a:t>
            </a:r>
            <a:endParaRPr lang="ko-KR" altLang="en-US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coords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좌표 값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href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링크해서 호출할 웹 페이지</a:t>
            </a:r>
            <a:endParaRPr lang="en-US" altLang="ko-KR" sz="14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rect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사각형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)= "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왼쪽 상단의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오른쪽 하단의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circle(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)= "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원의 중심의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반지름의 길이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poly(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사각형과 원을 제외한 다각형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="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꼭지점의 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Y</a:t>
            </a:r>
            <a:r>
              <a:rPr lang="ko-KR" altLang="en-US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좌표를 차례로 기입</a:t>
            </a:r>
            <a:r>
              <a:rPr lang="en-US" altLang="ko-KR" sz="14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</a:t>
            </a:r>
          </a:p>
        </p:txBody>
      </p:sp>
      <p:grpSp>
        <p:nvGrpSpPr>
          <p:cNvPr id="3" name="그룹 12"/>
          <p:cNvGrpSpPr/>
          <p:nvPr/>
        </p:nvGrpSpPr>
        <p:grpSpPr>
          <a:xfrm>
            <a:off x="516827" y="3645024"/>
            <a:ext cx="8064896" cy="1008112"/>
            <a:chOff x="860074" y="4748333"/>
            <a:chExt cx="8286808" cy="1156279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860074" y="4748333"/>
              <a:ext cx="8286808" cy="1156279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4090" y="4803394"/>
              <a:ext cx="7929618" cy="82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img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src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그림 파일의 전체 경로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usemap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="#</a:t>
              </a:r>
              <a:r>
                <a:rPr lang="ko-KR" altLang="en-US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맵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이름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“ /&gt;</a:t>
              </a:r>
            </a:p>
            <a:p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&lt;map name="</a:t>
              </a:r>
              <a:r>
                <a:rPr lang="ko-KR" altLang="en-US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맵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이름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"&gt;</a:t>
              </a:r>
            </a:p>
            <a:p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&lt;area shape="</a:t>
              </a:r>
              <a:r>
                <a:rPr lang="ko-KR" altLang="en-US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맵의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종류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coords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좌표값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</a:t>
              </a:r>
              <a:r>
                <a:rPr lang="en-US" altLang="ko-KR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href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="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링크될 주소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" alt=”</a:t>
              </a:r>
              <a:r>
                <a:rPr lang="ko-KR" altLang="en-US" sz="1400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설명툴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팁” </a:t>
              </a:r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/&gt;</a:t>
              </a:r>
            </a:p>
            <a:p>
              <a:r>
                <a:rPr lang="en-US" altLang="ko-KR" sz="140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&lt;/map&gt;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(imageMap.html)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849" r="70469" b="54683"/>
          <a:stretch/>
        </p:blipFill>
        <p:spPr>
          <a:xfrm>
            <a:off x="3131840" y="2204864"/>
            <a:ext cx="3600400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42910" y="1357298"/>
            <a:ext cx="7633016" cy="49529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27104" rIns="0" bIns="0"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&lt;!DOCTYPE html PUBLIC "-//W3C//DTD XHTML 1.0 Transitional//EN" "http://www.w3.org/TR/xhtml1/DTD/xhtml1-transitional.dtd"&gt;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&lt;html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xmlns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="http://www.w3.org/1999/xhtml"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lang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&lt;meta charset = 'UTF-8'&gt;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&lt;title&gt;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&lt;/head&gt;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&lt;body&gt;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&lt;h1&gt;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ko-KR" altLang="en-US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사용하기</a:t>
            </a:r>
            <a:r>
              <a:rPr lang="en-US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h1&gt;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&lt;p&gt;&lt;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img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src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="images/imgmap.gif" alt="imgmap.gif"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usemap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="#001" border="0"&gt;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&lt;map name="001"&gt;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&lt;area shape="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coords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="42,41,154,66"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="http://www.google.com" target="_blank"&gt;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&lt;area shape="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coords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="42,76,152,100"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="http://www.apple.com" target="_blank"&gt;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	&lt;area shape="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rect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coords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="40,113,150,138" </a:t>
            </a:r>
            <a:r>
              <a:rPr lang="en-GB" altLang="ko-KR" sz="15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href</a:t>
            </a: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="http://www.daum.net" target="_blank"&gt;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	&lt;/map&gt;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&lt;/p&gt;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&lt;/body&gt;</a:t>
            </a:r>
          </a:p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altLang="ko-KR" sz="1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&lt;/html&gt;</a:t>
            </a:r>
            <a:endParaRPr lang="en-GB" altLang="ko-KR" sz="15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이미지 </a:t>
            </a:r>
            <a:r>
              <a:rPr lang="ko-KR" altLang="en-US" sz="36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맵</a:t>
            </a:r>
            <a:r>
              <a:rPr lang="ko-KR" altLang="en-US" sz="3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태그</a:t>
            </a:r>
            <a:endParaRPr lang="ko-KR" altLang="en-US" sz="36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smtClean="0"/>
              <a:t>테이블 요소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&lt;table&gt;,&lt;tr&gt;,&lt;th&gt;,&lt;td&gt;</a:t>
            </a:r>
            <a:endParaRPr lang="ko-KR" altLang="en-US"/>
          </a:p>
        </p:txBody>
      </p:sp>
      <p:grpSp>
        <p:nvGrpSpPr>
          <p:cNvPr id="3" name="그룹 10"/>
          <p:cNvGrpSpPr/>
          <p:nvPr/>
        </p:nvGrpSpPr>
        <p:grpSpPr>
          <a:xfrm>
            <a:off x="500034" y="4000505"/>
            <a:ext cx="8358246" cy="2571768"/>
            <a:chOff x="500034" y="4197369"/>
            <a:chExt cx="8358246" cy="2065548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197369"/>
              <a:ext cx="8286808" cy="2065548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910" y="4312121"/>
              <a:ext cx="8215370" cy="185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&lt;table&gt;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&lt;tr&gt;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     &lt;th&gt;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제목 셀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(header cell)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&lt;/th&gt;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&lt;/tr&gt;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&lt;tr&gt;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     &lt;td&gt;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내용 셀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(data cell)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&lt;/td&gt;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 &lt;/tr&gt;</a:t>
              </a:r>
            </a:p>
            <a:p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&lt;/table&gt;</a:t>
              </a:r>
            </a:p>
          </p:txBody>
        </p: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2500306"/>
            <a:ext cx="8229600" cy="1428760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차원의 격자 형태로 구성된 표를 생성할 때는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XHTML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테이블 관련 요소를 이용할 수 있습니다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(table)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크게 열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(column)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행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(row),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그리고 셀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(cell)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구성되며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기본적인 형식은 다음과 같습니다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1-4. </a:t>
            </a:r>
            <a:r>
              <a:rPr lang="ko-KR" altLang="en-US" sz="3200" dirty="0"/>
              <a:t>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85804" y="1804990"/>
            <a:ext cx="8229600" cy="12668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1800" dirty="0" smtClean="0"/>
              <a:t>HTML</a:t>
            </a:r>
            <a:r>
              <a:rPr lang="ko-KR" altLang="en-US" sz="1800" dirty="0" smtClean="0"/>
              <a:t>은‘</a:t>
            </a:r>
            <a:r>
              <a:rPr lang="en-US" altLang="ko-KR" sz="1800" dirty="0" err="1" smtClean="0"/>
              <a:t>HyperText</a:t>
            </a:r>
            <a:r>
              <a:rPr lang="en-US" altLang="ko-KR" sz="1800" dirty="0" smtClean="0"/>
              <a:t> Markup Language’</a:t>
            </a:r>
            <a:r>
              <a:rPr lang="ko-KR" altLang="en-US" sz="1800" dirty="0" smtClean="0"/>
              <a:t>의 약자로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웹 문서의 구조를 정의할 때 </a:t>
            </a:r>
            <a:r>
              <a:rPr lang="ko-KR" altLang="en-US" sz="1800" dirty="0" smtClean="0"/>
              <a:t>사용하는 웹 페이지 기술 언어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800" dirty="0" smtClean="0"/>
              <a:t>제목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본문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목록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링크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이미지 등의 다양한 </a:t>
            </a:r>
            <a:r>
              <a:rPr lang="ko-KR" altLang="en-US" sz="1800" dirty="0" err="1" smtClean="0"/>
              <a:t>콘텐츠를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의미있게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마크업</a:t>
            </a:r>
            <a:r>
              <a:rPr lang="ko-KR" altLang="en-US" sz="1800" dirty="0" smtClean="0"/>
              <a:t> 할 수 있습니다</a:t>
            </a:r>
            <a:r>
              <a:rPr lang="en-US" altLang="ko-KR" sz="1800" dirty="0" smtClean="0"/>
              <a:t>.</a:t>
            </a:r>
          </a:p>
        </p:txBody>
      </p:sp>
      <p:pic>
        <p:nvPicPr>
          <p:cNvPr id="5" name="그림 4" descr="htm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3071810"/>
            <a:ext cx="8143900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594506" cy="762000"/>
          </a:xfrm>
        </p:spPr>
        <p:txBody>
          <a:bodyPr/>
          <a:lstStyle/>
          <a:p>
            <a:r>
              <a:rPr lang="ko-KR" altLang="en-US" smtClean="0"/>
              <a:t>테이블의 구성요소</a:t>
            </a:r>
            <a:endParaRPr lang="ko-KR" altLang="en-US"/>
          </a:p>
        </p:txBody>
      </p:sp>
      <p:pic>
        <p:nvPicPr>
          <p:cNvPr id="7" name="그림 6" descr="테이블의구성요소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500" y="1952625"/>
            <a:ext cx="7239000" cy="29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테이블 속성 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2500306"/>
            <a:ext cx="8229600" cy="3737006"/>
          </a:xfrm>
          <a:prstGeom prst="rect">
            <a:avLst/>
          </a:prstGeom>
        </p:spPr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 &lt;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&lt;td&gt; &lt;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 모두에 적용할 수 있는 속성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width, height,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bgcolor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background, align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&lt;table&gt;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태그에서만 사용하는 속성들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cellspacing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cellpadding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bordercolorlight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bordercolordark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frame: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 테두리의 바깥쪽 선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(above, below, border, box, lhs,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rhs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hsides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vsides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rules: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 의 안쪽 선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(all, cols, rows, none, groups)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 &lt;td&gt;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 사용되는 속성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 합치기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가로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셀 합치기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세로</a:t>
            </a:r>
            <a:r>
              <a:rPr lang="en-US" altLang="ko-KR" sz="1600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en-US" altLang="ko-KR" sz="1600" kern="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valign</a:t>
            </a:r>
            <a:endParaRPr lang="en-US" altLang="ko-KR" sz="1600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&lt;caption&gt; </a:t>
            </a:r>
            <a:r>
              <a:rPr lang="ko-KR" altLang="en-US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태그에서 사용하는 속성</a:t>
            </a:r>
            <a:r>
              <a:rPr lang="en-US" altLang="ko-KR" kern="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align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ko-KR" kern="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(table1.html)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04864"/>
            <a:ext cx="3400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'UTF-8'&gt;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기본형식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3G&lt;/td&gt;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3GS&lt;/td&gt;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4S&lt;/td&gt;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&lt;td&gt;New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Mini&lt;/td&gt;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4546" y="227013"/>
            <a:ext cx="6880258" cy="762000"/>
          </a:xfrm>
        </p:spPr>
        <p:txBody>
          <a:bodyPr/>
          <a:lstStyle/>
          <a:p>
            <a:r>
              <a:rPr lang="ko-KR" altLang="en-US" smtClean="0"/>
              <a:t>셀병합 </a:t>
            </a:r>
            <a:r>
              <a:rPr lang="en-US" altLang="ko-KR" smtClean="0"/>
              <a:t>(colspan, rowspan </a:t>
            </a:r>
            <a:r>
              <a:rPr lang="ko-KR" altLang="en-US" smtClean="0"/>
              <a:t>속성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85804" y="1714488"/>
            <a:ext cx="8229600" cy="1714512"/>
          </a:xfrm>
          <a:prstGeom prst="rect">
            <a:avLst/>
          </a:prstGeom>
        </p:spPr>
        <p:txBody>
          <a:bodyPr/>
          <a:lstStyle/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 셀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(th)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이나 내용 셀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(td)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속성이나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이용하여 원하는 방향으로 셀을 병합 할 수 있습니다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176213" indent="-176213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열이 서로 다른 셀을 병합할 때는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colspan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속성을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행이 서로 다른 셀을 병합할 때는 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사용하며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형식은 다음과 같습니다</a:t>
            </a:r>
            <a:r>
              <a:rPr lang="en-US" altLang="ko-KR" sz="2000" kern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" name="그룹 6"/>
          <p:cNvGrpSpPr/>
          <p:nvPr/>
        </p:nvGrpSpPr>
        <p:grpSpPr>
          <a:xfrm>
            <a:off x="500034" y="3500438"/>
            <a:ext cx="8286808" cy="3000396"/>
            <a:chOff x="500034" y="2305547"/>
            <a:chExt cx="8286808" cy="3791220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500034" y="2305547"/>
              <a:ext cx="8286808" cy="3791220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2910" y="2390499"/>
              <a:ext cx="7929618" cy="3616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&lt;table border="1"&gt;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&lt;tr&gt;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&lt;td 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colspan="2"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열이 서로 다른 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개의 셀을 병합 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&lt;td</a:t>
              </a:r>
              <a:r>
                <a:rPr lang="en-US" altLang="ko-KR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rowspan="2"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행이 서로 다른 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개의 셀을 병합 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&lt;/tr&gt;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&lt;tr&gt;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&lt;td&gt;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병합되지 않은 셀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     &lt;td&gt;</a:t>
              </a:r>
              <a:r>
                <a:rPr lang="ko-KR" altLang="en-US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병합되지 않은 셀</a:t>
              </a:r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&lt;/td&gt;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    &lt;/tr&gt;</a:t>
              </a:r>
            </a:p>
            <a:p>
              <a:r>
                <a:rPr lang="en-US" altLang="ko-KR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&lt;/table&gt;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(table2.html)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204864"/>
            <a:ext cx="3400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2420889"/>
            <a:ext cx="8536462" cy="4172480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2433077"/>
            <a:ext cx="82809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&lt;!DOCTYPE html PUBLIC "-//W3C//DTD XHTML 1.0 Transitional//EN" "http://www.w3.org/TR/xhtml1/DTD/xhtml1-transitional.dtd"&gt;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&lt;html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xmlns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="http://www.w3.org/1999/xhtml"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lang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ko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&lt;meta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charset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= 'UTF-8'&gt;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&lt;TITLE&gt;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&lt;/TITLE&gt;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&lt;/head&gt;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&lt;h1&gt;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테이블의 기본형식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&lt;/h1&gt;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&lt;table border="1"&gt;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기기명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제품모델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="5"&gt;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3G&lt;/td&gt;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3GS&lt;/td&gt;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1"/>
          <p:cNvSpPr>
            <a:spLocks noChangeArrowheads="1"/>
          </p:cNvSpPr>
          <p:nvPr/>
        </p:nvSpPr>
        <p:spPr bwMode="white">
          <a:xfrm>
            <a:off x="0" y="0"/>
            <a:ext cx="9144000" cy="1857364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" name="Freeform 22"/>
          <p:cNvSpPr>
            <a:spLocks/>
          </p:cNvSpPr>
          <p:nvPr/>
        </p:nvSpPr>
        <p:spPr bwMode="gray">
          <a:xfrm>
            <a:off x="0" y="1857364"/>
            <a:ext cx="1500166" cy="5333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38" y="0"/>
              </a:cxn>
              <a:cxn ang="0">
                <a:pos x="1138" y="182"/>
              </a:cxn>
              <a:cxn ang="0">
                <a:pos x="0" y="181"/>
              </a:cxn>
              <a:cxn ang="0">
                <a:pos x="0" y="0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reeform 21"/>
          <p:cNvSpPr>
            <a:spLocks/>
          </p:cNvSpPr>
          <p:nvPr/>
        </p:nvSpPr>
        <p:spPr bwMode="gray">
          <a:xfrm>
            <a:off x="1500166" y="603253"/>
            <a:ext cx="7643834" cy="1254111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7422" y="642918"/>
            <a:ext cx="6572296" cy="1143008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grpSp>
        <p:nvGrpSpPr>
          <p:cNvPr id="3" name="그룹 10"/>
          <p:cNvGrpSpPr/>
          <p:nvPr/>
        </p:nvGrpSpPr>
        <p:grpSpPr>
          <a:xfrm>
            <a:off x="500034" y="1844824"/>
            <a:ext cx="8536462" cy="4748545"/>
            <a:chOff x="500034" y="4293096"/>
            <a:chExt cx="8286808" cy="2279176"/>
          </a:xfrm>
        </p:grpSpPr>
        <p:sp>
          <p:nvSpPr>
            <p:cNvPr id="9" name="모서리가 둥근 직사각형 8"/>
            <p:cNvSpPr/>
            <p:nvPr/>
          </p:nvSpPr>
          <p:spPr bwMode="auto">
            <a:xfrm>
              <a:off x="500034" y="4293096"/>
              <a:ext cx="8286808" cy="2279176"/>
            </a:xfrm>
            <a:prstGeom prst="roundRect">
              <a:avLst>
                <a:gd name="adj" fmla="val 2967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4348" y="4332630"/>
              <a:ext cx="7929618" cy="15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1560" y="1916833"/>
            <a:ext cx="82809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4S&lt;/td&gt;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iPhone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rowspan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="4"&gt;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&lt;td&gt;New 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	&lt;td&gt;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iPad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Mini&lt;/td&gt;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	&lt;/</a:t>
            </a:r>
            <a:r>
              <a:rPr lang="en-US" altLang="ko-KR" sz="12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tr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	&lt;/table&gt;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	&lt;/body&gt;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&lt;/html&gt;</a:t>
            </a:r>
          </a:p>
          <a:p>
            <a:endParaRPr lang="en-US" altLang="ko-KR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01_1">
  <a:themeElements>
    <a:clrScheme name="ms01_1 3">
      <a:dk1>
        <a:srgbClr val="808080"/>
      </a:dk1>
      <a:lt1>
        <a:srgbClr val="FFFFFF"/>
      </a:lt1>
      <a:dk2>
        <a:srgbClr val="FFFFFF"/>
      </a:dk2>
      <a:lt2>
        <a:srgbClr val="B2B2B2"/>
      </a:lt2>
      <a:accent1>
        <a:srgbClr val="058089"/>
      </a:accent1>
      <a:accent2>
        <a:srgbClr val="66BE0E"/>
      </a:accent2>
      <a:accent3>
        <a:srgbClr val="FFFFFF"/>
      </a:accent3>
      <a:accent4>
        <a:srgbClr val="6C6C6C"/>
      </a:accent4>
      <a:accent5>
        <a:srgbClr val="AAC0C4"/>
      </a:accent5>
      <a:accent6>
        <a:srgbClr val="5CAC0C"/>
      </a:accent6>
      <a:hlink>
        <a:srgbClr val="2CA9D0"/>
      </a:hlink>
      <a:folHlink>
        <a:srgbClr val="4841D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808080"/>
        </a:dk1>
        <a:lt1>
          <a:srgbClr val="FFFFFF"/>
        </a:lt1>
        <a:dk2>
          <a:srgbClr val="FFFFFF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14974</TotalTime>
  <Words>7400</Words>
  <Application>Microsoft Office PowerPoint</Application>
  <PresentationFormat>화면 슬라이드 쇼(4:3)</PresentationFormat>
  <Paragraphs>1513</Paragraphs>
  <Slides>157</Slides>
  <Notes>55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3" baseType="lpstr">
      <vt:lpstr>굴림</vt:lpstr>
      <vt:lpstr>맑은 고딕</vt:lpstr>
      <vt:lpstr>Arial</vt:lpstr>
      <vt:lpstr>Wingdings</vt:lpstr>
      <vt:lpstr>ms01_1</vt:lpstr>
      <vt:lpstr>Image</vt:lpstr>
      <vt:lpstr>1. 웹 접근성과 웹 표준</vt:lpstr>
      <vt:lpstr>1-1. 웹(WWW) 서비스</vt:lpstr>
      <vt:lpstr>1-1. 웹(WWW) 서비스</vt:lpstr>
      <vt:lpstr>1-1. 웹(WWW) 서비스</vt:lpstr>
      <vt:lpstr>1-2. 웹 접근성</vt:lpstr>
      <vt:lpstr>1-3. 반응형 웹 디자인</vt:lpstr>
      <vt:lpstr>1-4. 웹 표준</vt:lpstr>
      <vt:lpstr>1-4. 웹 표준</vt:lpstr>
      <vt:lpstr>1-4. 웹 표준</vt:lpstr>
      <vt:lpstr>1-4. 웹 표준</vt:lpstr>
      <vt:lpstr>1-4. 웹 표준</vt:lpstr>
      <vt:lpstr>1-4. 웹 표준</vt:lpstr>
      <vt:lpstr>PowerPoint 프레젠테이션</vt:lpstr>
      <vt:lpstr>1-4. 웹 표준</vt:lpstr>
      <vt:lpstr>1-4. 웹 표준</vt:lpstr>
      <vt:lpstr>1-5. 웹의 동작 원리</vt:lpstr>
      <vt:lpstr>1-6. 웹 사이트 성능 향상</vt:lpstr>
      <vt:lpstr>1-7. 브라우저와 웹 에디터</vt:lpstr>
      <vt:lpstr> Apache Tomcat(웹 컨테이너)</vt:lpstr>
      <vt:lpstr>Apache Tomcat(웹 컨테이너)</vt:lpstr>
      <vt:lpstr>Apache Tomcat(웹 컨테이너)</vt:lpstr>
      <vt:lpstr>Eclipse에 톰캣 설정</vt:lpstr>
      <vt:lpstr>Eclipse 에 톰캣 설정</vt:lpstr>
      <vt:lpstr>Eclipse 에 톰캣 설정</vt:lpstr>
      <vt:lpstr>Eclipse 웹 프로젝트 생성</vt:lpstr>
      <vt:lpstr>2. 구조설계 (XHTML)</vt:lpstr>
      <vt:lpstr>2-1. XHTML 구성요소</vt:lpstr>
      <vt:lpstr>2-1. XHTML 구성요소</vt:lpstr>
      <vt:lpstr>2-2. XHTML 서식</vt:lpstr>
      <vt:lpstr>2-2. XHTML 서식</vt:lpstr>
      <vt:lpstr>2-2. XHTML 서식</vt:lpstr>
      <vt:lpstr>2-2. XHTML 서식</vt:lpstr>
      <vt:lpstr>2-2. XHTML 서식</vt:lpstr>
      <vt:lpstr>2.3 XHTML 문서의 기본구조</vt:lpstr>
      <vt:lpstr>2.3 XHTML 문서의 기본구조</vt:lpstr>
      <vt:lpstr>2.3 XHTML 문서의 기본구조</vt:lpstr>
      <vt:lpstr>2.3 XHTML 문서의 기본구조</vt:lpstr>
      <vt:lpstr>2.3 XHTML 문서의 기본구조</vt:lpstr>
      <vt:lpstr>2.3 XHTML 문서의 기본구조</vt:lpstr>
      <vt:lpstr>2.3 XHTML 문서의 기본구조</vt:lpstr>
      <vt:lpstr>2-3. XHTML 문서의 기본구조</vt:lpstr>
      <vt:lpstr>2-4. 태그의 분류</vt:lpstr>
      <vt:lpstr>2-4. 태그의 분류</vt:lpstr>
      <vt:lpstr>2-4. 태그의 분류</vt:lpstr>
      <vt:lpstr>3. XHTML 요소</vt:lpstr>
      <vt:lpstr>3-1.문서 정보와 문자 세트(meta)</vt:lpstr>
      <vt:lpstr>3-1.문서 정보와 문자 세트(meta)</vt:lpstr>
      <vt:lpstr>3-1.문서 정보와 문자 세트(meta)</vt:lpstr>
      <vt:lpstr>예제(meta.html)</vt:lpstr>
      <vt:lpstr>문서의 제목 &lt;title&gt;</vt:lpstr>
      <vt:lpstr>body의 속성(deprecated)</vt:lpstr>
      <vt:lpstr>제목 &lt;h1&gt;~&lt;h6&gt;</vt:lpstr>
      <vt:lpstr>문단&lt;p&gt;: paragraph</vt:lpstr>
      <vt:lpstr>줄바꿈 &lt;br /&gt;</vt:lpstr>
      <vt:lpstr>&lt;b&gt;, &lt;i&gt;</vt:lpstr>
      <vt:lpstr>문단</vt:lpstr>
      <vt:lpstr>주소 &lt;address&gt;</vt:lpstr>
      <vt:lpstr>구분선 &lt;hr /&gt;</vt:lpstr>
      <vt:lpstr>예제(text.html)</vt:lpstr>
      <vt:lpstr>하이퍼링크 &lt;a&gt;</vt:lpstr>
      <vt:lpstr>하이퍼링크 &lt;a&gt;</vt:lpstr>
      <vt:lpstr>하이퍼링크예제</vt:lpstr>
      <vt:lpstr>PowerPoint 프레젠테이션</vt:lpstr>
      <vt:lpstr>글꼴 관련</vt:lpstr>
      <vt:lpstr>PowerPoint 프레젠테이션</vt:lpstr>
      <vt:lpstr>PowerPoint 프레젠테이션</vt:lpstr>
      <vt:lpstr>예제</vt:lpstr>
      <vt:lpstr>예제(font2.html)</vt:lpstr>
      <vt:lpstr>예제</vt:lpstr>
      <vt:lpstr>예제</vt:lpstr>
      <vt:lpstr>PowerPoint 프레젠테이션</vt:lpstr>
      <vt:lpstr>PowerPoint 프레젠테이션</vt:lpstr>
      <vt:lpstr>PowerPoint 프레젠테이션</vt:lpstr>
      <vt:lpstr>PowerPoint 프레젠테이션</vt:lpstr>
      <vt:lpstr>예제</vt:lpstr>
      <vt:lpstr>예제(definitionList.html)</vt:lpstr>
      <vt:lpstr>이미지 &lt;img /&gt;</vt:lpstr>
      <vt:lpstr>이미지 &lt;img /&gt;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&lt;img /&gt;</vt:lpstr>
      <vt:lpstr>이미지 맵 &lt;map, area&gt;</vt:lpstr>
      <vt:lpstr>예제(imageMap.html)</vt:lpstr>
      <vt:lpstr>PowerPoint 프레젠테이션</vt:lpstr>
      <vt:lpstr>테이블 요소  &lt;table&gt;,&lt;tr&gt;,&lt;th&gt;,&lt;td&gt;</vt:lpstr>
      <vt:lpstr>테이블의 구성요소</vt:lpstr>
      <vt:lpstr>테이블 속성 </vt:lpstr>
      <vt:lpstr>예제(table1.html)</vt:lpstr>
      <vt:lpstr>예제</vt:lpstr>
      <vt:lpstr>예제</vt:lpstr>
      <vt:lpstr>예제</vt:lpstr>
      <vt:lpstr>셀병합 (colspan, rowspan 속성)</vt:lpstr>
      <vt:lpstr>예제(table2.html)</vt:lpstr>
      <vt:lpstr>예제</vt:lpstr>
      <vt:lpstr>예제</vt:lpstr>
      <vt:lpstr>테이블 제목 및 요약문 &lt;caption&gt;요소와 summary속성</vt:lpstr>
      <vt:lpstr>테이블 제목 및 요약문  &lt;caption&gt;요소와 summary속성</vt:lpstr>
      <vt:lpstr>행 그룹 요소 &lt;thead&gt;,&lt;tfoot&gt;,&lt;tbody&gt;</vt:lpstr>
      <vt:lpstr>예제</vt:lpstr>
      <vt:lpstr>예제(table3.html)</vt:lpstr>
      <vt:lpstr>예제</vt:lpstr>
      <vt:lpstr>행 그룹 요소 &lt;colgroup&gt;, &lt;col&gt;</vt:lpstr>
      <vt:lpstr>행 그룹 요소 &lt;colgroup&gt;, &lt;col&gt;</vt:lpstr>
      <vt:lpstr>행 그룹 요소 &lt;colgroup&gt;, &lt;col&gt;</vt:lpstr>
      <vt:lpstr>행 그룹 요소 &lt;colgroup&gt;, &lt;col&gt;</vt:lpstr>
      <vt:lpstr>행 그룹 요소(table4.html)</vt:lpstr>
      <vt:lpstr>행 그룹 요소(table4.html)</vt:lpstr>
      <vt:lpstr>행 그룹 요소(table4.html)</vt:lpstr>
      <vt:lpstr>행 그룹 요소(table4.html)</vt:lpstr>
      <vt:lpstr>멀티미디어 재생</vt:lpstr>
      <vt:lpstr>멀티미디어 재생</vt:lpstr>
      <vt:lpstr>멀티미디어 재생</vt:lpstr>
      <vt:lpstr>멀티미디어(embed.html)</vt:lpstr>
      <vt:lpstr>멀티미디어(object.html)</vt:lpstr>
      <vt:lpstr>멀티미디어(object.html)</vt:lpstr>
      <vt:lpstr>폼 &lt;form&gt;</vt:lpstr>
      <vt:lpstr>폼 &lt;form&gt;</vt:lpstr>
      <vt:lpstr>폼 요소 그룹화 및 제목 &lt;fieldset&gt;, &lt;legend&gt;</vt:lpstr>
      <vt:lpstr>레이블 &lt;label&gt;</vt:lpstr>
      <vt:lpstr>명시적인 레이블 </vt:lpstr>
      <vt:lpstr>암묵적인 레이블 </vt:lpstr>
      <vt:lpstr>&lt;input&gt; 요소</vt:lpstr>
      <vt:lpstr>&lt;input&gt; 요소</vt:lpstr>
      <vt:lpstr>&lt;input&gt; 요소</vt:lpstr>
      <vt:lpstr>&lt;input&gt; 요소</vt:lpstr>
      <vt:lpstr>예제</vt:lpstr>
      <vt:lpstr>예제(form.html)</vt:lpstr>
      <vt:lpstr>예제</vt:lpstr>
      <vt:lpstr>예제</vt:lpstr>
      <vt:lpstr>목록상자 &lt;select&gt;,&lt;option&gt;</vt:lpstr>
      <vt:lpstr>예제</vt:lpstr>
      <vt:lpstr>예제(select.html)</vt:lpstr>
      <vt:lpstr>예제</vt:lpstr>
      <vt:lpstr>예제</vt:lpstr>
      <vt:lpstr>여러 줄 글상자 &lt;textarea&gt;</vt:lpstr>
      <vt:lpstr>버튼 요소&lt;button&gt;</vt:lpstr>
      <vt:lpstr>버튼 요소&lt;hidden&gt;</vt:lpstr>
      <vt:lpstr>폼 디자인</vt:lpstr>
      <vt:lpstr>&lt;div&gt; 요소</vt:lpstr>
      <vt:lpstr>예제</vt:lpstr>
      <vt:lpstr>예제(div.html)</vt:lpstr>
      <vt:lpstr>예제</vt:lpstr>
      <vt:lpstr>예제</vt:lpstr>
      <vt:lpstr>&lt;span&gt; 요소</vt:lpstr>
      <vt:lpstr>예제</vt:lpstr>
      <vt:lpstr>예제(span.html)</vt:lpstr>
      <vt:lpstr>예제</vt:lpstr>
      <vt:lpstr>&lt;iframe&gt; 요소</vt:lpstr>
      <vt:lpstr>예제(iframe.html)</vt:lpstr>
      <vt:lpstr>예제</vt:lpstr>
      <vt:lpstr>예제</vt:lpstr>
      <vt:lpstr>예제</vt:lpstr>
      <vt:lpstr>연습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Teresa</dc:creator>
  <cp:lastModifiedBy>ITggangpae</cp:lastModifiedBy>
  <cp:revision>451</cp:revision>
  <cp:lastPrinted>2013-09-03T04:51:50Z</cp:lastPrinted>
  <dcterms:created xsi:type="dcterms:W3CDTF">2010-03-14T12:09:21Z</dcterms:created>
  <dcterms:modified xsi:type="dcterms:W3CDTF">2018-02-13T05:45:24Z</dcterms:modified>
</cp:coreProperties>
</file>